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8" r:id="rId13"/>
    <p:sldId id="267" r:id="rId14"/>
    <p:sldId id="269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690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8C64-5EFD-4D14-8873-1B4CC5E53A2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A1266-0713-4AC4-BB67-AC413A8C5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549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A1266-0713-4AC4-BB67-AC413A8C5A3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517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A1266-0713-4AC4-BB67-AC413A8C5A3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681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487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143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8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631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796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0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663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163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730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153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71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C8BF9-C88F-4745-996C-367A6E628C5B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3F514-F22D-42CF-B692-3A6B0F0BF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46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0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0.png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8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microsoft.com/office/2007/relationships/hdphoto" Target="../media/hdphoto3.wdp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19" Type="http://schemas.microsoft.com/office/2007/relationships/hdphoto" Target="../media/hdphoto4.wdp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10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7984" y="1635646"/>
            <a:ext cx="4716016" cy="183802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Отражение света. Закон отражения света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92859"/>
            <a:ext cx="3995936" cy="1757781"/>
          </a:xfrm>
          <a:prstGeom prst="rect">
            <a:avLst/>
          </a:prstGeom>
        </p:spPr>
      </p:pic>
      <p:pic>
        <p:nvPicPr>
          <p:cNvPr id="5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5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Перископ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7584" y="849982"/>
            <a:ext cx="2858400" cy="3810000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4740741" y="1420691"/>
            <a:ext cx="1693524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Прямоугольный треугольник 6"/>
          <p:cNvSpPr/>
          <p:nvPr/>
        </p:nvSpPr>
        <p:spPr>
          <a:xfrm rot="10800000">
            <a:off x="5823534" y="843558"/>
            <a:ext cx="1221463" cy="122146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 rot="17814658">
            <a:off x="6739631" y="1473615"/>
            <a:ext cx="610731" cy="774117"/>
          </a:xfrm>
          <a:prstGeom prst="arc">
            <a:avLst>
              <a:gd name="adj1" fmla="val 16200000"/>
              <a:gd name="adj2" fmla="val 20222919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490786" y="1266314"/>
                <a:ext cx="626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0786" y="1266314"/>
                <a:ext cx="626219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Прямая со стрелкой 10"/>
          <p:cNvCxnSpPr/>
          <p:nvPr/>
        </p:nvCxnSpPr>
        <p:spPr>
          <a:xfrm>
            <a:off x="6412532" y="1454289"/>
            <a:ext cx="0" cy="272963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7" idx="5"/>
          </p:cNvCxnSpPr>
          <p:nvPr/>
        </p:nvCxnSpPr>
        <p:spPr>
          <a:xfrm flipH="1">
            <a:off x="5823534" y="1454289"/>
            <a:ext cx="610731" cy="610731"/>
          </a:xfrm>
          <a:prstGeom prst="line">
            <a:avLst/>
          </a:prstGeom>
          <a:ln>
            <a:prstDash val="sys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556721" y="1479741"/>
                <a:ext cx="696188" cy="371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6721" y="1479741"/>
                <a:ext cx="696188" cy="37192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Дуга 14"/>
          <p:cNvSpPr/>
          <p:nvPr/>
        </p:nvSpPr>
        <p:spPr>
          <a:xfrm rot="12151971">
            <a:off x="6049677" y="931031"/>
            <a:ext cx="610731" cy="774117"/>
          </a:xfrm>
          <a:prstGeom prst="arc">
            <a:avLst>
              <a:gd name="adj1" fmla="val 16119152"/>
              <a:gd name="adj2" fmla="val 1894685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820861" y="1842378"/>
                <a:ext cx="7047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861" y="1842378"/>
                <a:ext cx="704726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Дуга 17"/>
          <p:cNvSpPr/>
          <p:nvPr/>
        </p:nvSpPr>
        <p:spPr>
          <a:xfrm rot="12151971">
            <a:off x="6253912" y="1136235"/>
            <a:ext cx="610731" cy="774117"/>
          </a:xfrm>
          <a:prstGeom prst="arc">
            <a:avLst>
              <a:gd name="adj1" fmla="val 16119152"/>
              <a:gd name="adj2" fmla="val 1894685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ый треугольник 21"/>
          <p:cNvSpPr/>
          <p:nvPr/>
        </p:nvSpPr>
        <p:spPr>
          <a:xfrm>
            <a:off x="5801800" y="3573193"/>
            <a:ext cx="1221463" cy="122146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>
            <a:off x="6434266" y="3545195"/>
            <a:ext cx="610731" cy="610731"/>
          </a:xfrm>
          <a:prstGeom prst="line">
            <a:avLst/>
          </a:prstGeom>
          <a:ln>
            <a:prstDash val="sys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324917" y="3567973"/>
                <a:ext cx="696188" cy="371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4917" y="3567973"/>
                <a:ext cx="696188" cy="37192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684957" y="3723878"/>
                <a:ext cx="7047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4957" y="3723878"/>
                <a:ext cx="704726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Дуга 28"/>
          <p:cNvSpPr/>
          <p:nvPr/>
        </p:nvSpPr>
        <p:spPr>
          <a:xfrm rot="2612262">
            <a:off x="6147496" y="3827752"/>
            <a:ext cx="610731" cy="774117"/>
          </a:xfrm>
          <a:prstGeom prst="arc">
            <a:avLst>
              <a:gd name="adj1" fmla="val 16119152"/>
              <a:gd name="adj2" fmla="val 1843492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6408509" y="4182215"/>
            <a:ext cx="1115819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Дуга 32"/>
          <p:cNvSpPr/>
          <p:nvPr/>
        </p:nvSpPr>
        <p:spPr>
          <a:xfrm rot="1579181">
            <a:off x="5984419" y="3747138"/>
            <a:ext cx="610731" cy="774117"/>
          </a:xfrm>
          <a:prstGeom prst="arc">
            <a:avLst>
              <a:gd name="adj1" fmla="val 16119152"/>
              <a:gd name="adj2" fmla="val 1843492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/>
          <p:nvPr/>
        </p:nvSpPr>
        <p:spPr>
          <a:xfrm rot="13583817">
            <a:off x="5293784" y="1110295"/>
            <a:ext cx="1589455" cy="1525711"/>
          </a:xfrm>
          <a:prstGeom prst="arc">
            <a:avLst>
              <a:gd name="adj1" fmla="val 11916823"/>
              <a:gd name="adj2" fmla="val 20669193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 rot="2966625">
                <a:off x="4347838" y="2363759"/>
                <a:ext cx="19852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°+</m:t>
                      </m:r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°=90°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966625">
                <a:off x="4347838" y="2363759"/>
                <a:ext cx="1985217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 rot="3058608">
                <a:off x="6325772" y="3011831"/>
                <a:ext cx="19852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°+</m:t>
                      </m:r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°=90°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3058608">
                <a:off x="6325772" y="3011831"/>
                <a:ext cx="1985217" cy="3693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Дуга 36"/>
          <p:cNvSpPr/>
          <p:nvPr/>
        </p:nvSpPr>
        <p:spPr>
          <a:xfrm rot="2807670">
            <a:off x="5999712" y="3066115"/>
            <a:ext cx="1370490" cy="1315527"/>
          </a:xfrm>
          <a:prstGeom prst="arc">
            <a:avLst>
              <a:gd name="adj1" fmla="val 12281576"/>
              <a:gd name="adj2" fmla="val 21158566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уга 63"/>
          <p:cNvSpPr/>
          <p:nvPr/>
        </p:nvSpPr>
        <p:spPr>
          <a:xfrm rot="16429236">
            <a:off x="6590149" y="4416216"/>
            <a:ext cx="610731" cy="774117"/>
          </a:xfrm>
          <a:prstGeom prst="arc">
            <a:avLst>
              <a:gd name="adj1" fmla="val 16200000"/>
              <a:gd name="adj2" fmla="val 1937079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6099422" y="4357589"/>
                <a:ext cx="626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9422" y="4357589"/>
                <a:ext cx="626219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Рисунок 4"/>
          <p:cNvPicPr preferRelativeResize="0"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351" y="3777212"/>
            <a:ext cx="813427" cy="81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03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/>
      <p:bldP spid="14" grpId="0"/>
      <p:bldP spid="15" grpId="0" animBg="1"/>
      <p:bldP spid="17" grpId="0"/>
      <p:bldP spid="18" grpId="0" animBg="1"/>
      <p:bldP spid="22" grpId="0" animBg="1"/>
      <p:bldP spid="27" grpId="0"/>
      <p:bldP spid="28" grpId="0"/>
      <p:bldP spid="29" grpId="0" animBg="1"/>
      <p:bldP spid="33" grpId="0" animBg="1"/>
      <p:bldP spid="34" grpId="0" animBg="1"/>
      <p:bldP spid="35" grpId="0"/>
      <p:bldP spid="36" grpId="0"/>
      <p:bldP spid="37" grpId="0" animBg="1"/>
      <p:bldP spid="64" grpId="0" animBg="1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Группа 60"/>
          <p:cNvGrpSpPr/>
          <p:nvPr/>
        </p:nvGrpSpPr>
        <p:grpSpPr>
          <a:xfrm>
            <a:off x="971600" y="1131590"/>
            <a:ext cx="7200800" cy="3600400"/>
            <a:chOff x="971600" y="1131590"/>
            <a:chExt cx="7200800" cy="36004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971600" y="1131590"/>
              <a:ext cx="7200800" cy="36004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cxnSp>
          <p:nvCxnSpPr>
            <p:cNvPr id="6" name="Прямая соединительная линия 5"/>
            <p:cNvCxnSpPr>
              <a:stCxn id="4" idx="0"/>
            </p:cNvCxnSpPr>
            <p:nvPr/>
          </p:nvCxnSpPr>
          <p:spPr>
            <a:xfrm>
              <a:off x="4572000" y="1131590"/>
              <a:ext cx="0" cy="3600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5292080" y="1131590"/>
              <a:ext cx="0" cy="3600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6012160" y="1131590"/>
              <a:ext cx="0" cy="3600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411760" y="1131590"/>
              <a:ext cx="0" cy="3600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3131840" y="1131590"/>
              <a:ext cx="0" cy="3600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3851920" y="1131590"/>
              <a:ext cx="0" cy="3600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6732240" y="1131590"/>
              <a:ext cx="0" cy="3600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7452320" y="1131590"/>
              <a:ext cx="0" cy="3600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691680" y="1131590"/>
              <a:ext cx="0" cy="3600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971600" y="1851670"/>
              <a:ext cx="72008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971600" y="2571750"/>
              <a:ext cx="72008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971600" y="3291830"/>
              <a:ext cx="72008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971600" y="4011910"/>
              <a:ext cx="72008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Рисунок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89" y="2211710"/>
            <a:ext cx="3803912" cy="31668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Построение отражённых лучей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971600" y="1851670"/>
            <a:ext cx="3600400" cy="21602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971600" y="4227934"/>
            <a:ext cx="3600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899592" y="1851670"/>
            <a:ext cx="0" cy="21602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127649" y="4227933"/>
            <a:ext cx="1288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</a:rPr>
              <a:t>5</a:t>
            </a:r>
            <a:r>
              <a:rPr lang="ru-RU" sz="2400" dirty="0" smtClean="0">
                <a:latin typeface="Times New Roman" pitchFamily="18" charset="0"/>
              </a:rPr>
              <a:t> клеток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16978" y="2700957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</a:rPr>
              <a:t>3 клетки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32" name="Дуга 31"/>
          <p:cNvSpPr/>
          <p:nvPr/>
        </p:nvSpPr>
        <p:spPr>
          <a:xfrm rot="15015820">
            <a:off x="3394720" y="3419366"/>
            <a:ext cx="914400" cy="914400"/>
          </a:xfrm>
          <a:prstGeom prst="arc">
            <a:avLst>
              <a:gd name="adj1" fmla="val 16385430"/>
              <a:gd name="adj2" fmla="val 210898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789731" y="3398905"/>
                <a:ext cx="626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</a:rPr>
                        <m:t>3</m:t>
                      </m:r>
                      <m:r>
                        <a:rPr lang="ru-RU" b="0" i="1" smtClean="0">
                          <a:latin typeface="Cambria Math"/>
                        </a:rPr>
                        <m:t>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9731" y="3398905"/>
                <a:ext cx="626219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Прямая со стрелкой 38"/>
          <p:cNvCxnSpPr/>
          <p:nvPr/>
        </p:nvCxnSpPr>
        <p:spPr>
          <a:xfrm flipV="1">
            <a:off x="4572000" y="1851670"/>
            <a:ext cx="3600400" cy="21602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691680" y="4011910"/>
            <a:ext cx="57606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Дуга 39"/>
          <p:cNvSpPr/>
          <p:nvPr/>
        </p:nvSpPr>
        <p:spPr>
          <a:xfrm rot="2333232">
            <a:off x="4834879" y="3343855"/>
            <a:ext cx="914400" cy="914400"/>
          </a:xfrm>
          <a:prstGeom prst="arc">
            <a:avLst>
              <a:gd name="adj1" fmla="val 16200000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745981" y="3395242"/>
                <a:ext cx="626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</a:rPr>
                        <m:t>3</m:t>
                      </m:r>
                      <m:r>
                        <a:rPr lang="ru-RU" b="0" i="1" smtClean="0">
                          <a:latin typeface="Cambria Math"/>
                        </a:rPr>
                        <m:t>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981" y="3395242"/>
                <a:ext cx="626219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Прямая со стрелкой 43"/>
          <p:cNvCxnSpPr/>
          <p:nvPr/>
        </p:nvCxnSpPr>
        <p:spPr>
          <a:xfrm>
            <a:off x="8244408" y="1851669"/>
            <a:ext cx="0" cy="21602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 rot="5400000">
            <a:off x="7823460" y="2700956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</a:rPr>
              <a:t>3 клетки</a:t>
            </a:r>
            <a:endParaRPr lang="ru-RU" sz="2400" dirty="0">
              <a:latin typeface="Times New Roman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H="1">
            <a:off x="4572000" y="4227934"/>
            <a:ext cx="3600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728049" y="4227933"/>
            <a:ext cx="1288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</a:rPr>
              <a:t>5</a:t>
            </a:r>
            <a:r>
              <a:rPr lang="ru-RU" sz="2400" dirty="0" smtClean="0">
                <a:latin typeface="Times New Roman" pitchFamily="18" charset="0"/>
              </a:rPr>
              <a:t> клеток</a:t>
            </a:r>
            <a:endParaRPr lang="ru-RU" sz="2400" dirty="0">
              <a:latin typeface="Times New Roman" pitchFamily="18" charset="0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4572000" y="1851669"/>
            <a:ext cx="0" cy="2160240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" name="Дуга 50"/>
          <p:cNvSpPr/>
          <p:nvPr/>
        </p:nvSpPr>
        <p:spPr>
          <a:xfrm rot="16854779">
            <a:off x="4155375" y="3379261"/>
            <a:ext cx="914400" cy="914400"/>
          </a:xfrm>
          <a:prstGeom prst="arc">
            <a:avLst>
              <a:gd name="adj1" fmla="val 16385430"/>
              <a:gd name="adj2" fmla="val 2073178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Дуга 51"/>
          <p:cNvSpPr/>
          <p:nvPr/>
        </p:nvSpPr>
        <p:spPr>
          <a:xfrm>
            <a:off x="4109631" y="3343855"/>
            <a:ext cx="914400" cy="914400"/>
          </a:xfrm>
          <a:prstGeom prst="arc">
            <a:avLst>
              <a:gd name="adj1" fmla="val 16200000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Дуга 52"/>
          <p:cNvSpPr/>
          <p:nvPr/>
        </p:nvSpPr>
        <p:spPr>
          <a:xfrm rot="16854779">
            <a:off x="4218241" y="3442127"/>
            <a:ext cx="914400" cy="914400"/>
          </a:xfrm>
          <a:prstGeom prst="arc">
            <a:avLst>
              <a:gd name="adj1" fmla="val 16385430"/>
              <a:gd name="adj2" fmla="val 2035367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Дуга 53"/>
          <p:cNvSpPr/>
          <p:nvPr/>
        </p:nvSpPr>
        <p:spPr>
          <a:xfrm rot="21268384">
            <a:off x="4067722" y="3427451"/>
            <a:ext cx="914400" cy="914400"/>
          </a:xfrm>
          <a:prstGeom prst="arc">
            <a:avLst>
              <a:gd name="adj1" fmla="val 16767739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3945890" y="3047159"/>
                <a:ext cx="626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6</m:t>
                      </m:r>
                      <m:r>
                        <a:rPr lang="ru-RU" b="0" i="1" smtClean="0">
                          <a:latin typeface="Cambria Math"/>
                        </a:rPr>
                        <m:t>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5890" y="3047159"/>
                <a:ext cx="626219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4612575" y="3029573"/>
                <a:ext cx="626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6</m:t>
                      </m:r>
                      <m:r>
                        <a:rPr lang="ru-RU" b="0" i="1" smtClean="0">
                          <a:latin typeface="Cambria Math"/>
                        </a:rPr>
                        <m:t>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2575" y="3029573"/>
                <a:ext cx="626219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2586352" y="2456539"/>
                <a:ext cx="20727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90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  <m:r>
                        <a:rPr lang="ru-RU" b="0" i="1" smtClean="0">
                          <a:latin typeface="Cambria Math"/>
                        </a:rPr>
                        <m:t>−30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  <m:r>
                        <a:rPr lang="ru-RU" b="0" i="1" smtClean="0">
                          <a:latin typeface="Cambria Math"/>
                        </a:rPr>
                        <m:t>=</m:t>
                      </m:r>
                      <m:r>
                        <a:rPr lang="ru-RU" i="1">
                          <a:latin typeface="Cambria Math"/>
                        </a:rPr>
                        <m:t>6</m:t>
                      </m:r>
                      <m:r>
                        <a:rPr lang="ru-RU" b="0" i="1" smtClean="0">
                          <a:latin typeface="Cambria Math"/>
                        </a:rPr>
                        <m:t>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6352" y="2456539"/>
                <a:ext cx="2072735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6099665" y="3016994"/>
                <a:ext cx="20727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90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  <m:r>
                        <a:rPr lang="ru-RU" b="0" i="1" smtClean="0">
                          <a:latin typeface="Cambria Math"/>
                        </a:rPr>
                        <m:t>−60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  <m:r>
                        <a:rPr lang="ru-RU" b="0" i="1" smtClean="0">
                          <a:latin typeface="Cambria Math"/>
                        </a:rPr>
                        <m:t>=30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9665" y="3016994"/>
                <a:ext cx="2072735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3" name="Рисунок 4"/>
          <p:cNvPicPr preferRelativeResize="0"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0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 animBg="1"/>
      <p:bldP spid="33" grpId="0"/>
      <p:bldP spid="40" grpId="0" animBg="1"/>
      <p:bldP spid="41" grpId="0"/>
      <p:bldP spid="45" grpId="0"/>
      <p:bldP spid="47" grpId="0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9" grpId="0"/>
      <p:bldP spid="59" grpId="1"/>
      <p:bldP spid="60" grpId="0"/>
      <p:bldP spid="6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539552" y="411510"/>
            <a:ext cx="8147248" cy="43204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92088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Сталкер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38126"/>
            <a:ext cx="1882681" cy="40633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99992" y="1275606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Когда на Земле осталось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39248" y="3147814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 сталкеров…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99992" y="1606029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мало добра, когда не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99992" y="1966069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осталось ни одного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99735" y="2355726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чистого уголка, последняя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15632" y="2715766"/>
            <a:ext cx="391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надежда была возложена</a:t>
            </a:r>
          </a:p>
        </p:txBody>
      </p:sp>
      <p:pic>
        <p:nvPicPr>
          <p:cNvPr id="12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03280" y="4064174"/>
            <a:ext cx="3744416" cy="30777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Хроники планеты Земля после катастрофы</a:t>
            </a:r>
          </a:p>
        </p:txBody>
      </p:sp>
    </p:spTree>
    <p:extLst>
      <p:ext uri="{BB962C8B-B14F-4D97-AF65-F5344CB8AC3E}">
        <p14:creationId xmlns:p14="http://schemas.microsoft.com/office/powerpoint/2010/main" val="152217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  <p:bldP spid="19" grpId="0"/>
      <p:bldP spid="20" grpId="0"/>
      <p:bldP spid="21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Прямая соединительная линия 45"/>
          <p:cNvCxnSpPr/>
          <p:nvPr/>
        </p:nvCxnSpPr>
        <p:spPr>
          <a:xfrm>
            <a:off x="3559450" y="804197"/>
            <a:ext cx="0" cy="3495745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094187" y="1707654"/>
            <a:ext cx="536941" cy="1872208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388404" y="586363"/>
            <a:ext cx="0" cy="3501671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123854" y="4088034"/>
            <a:ext cx="5020542" cy="0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2280" y="3388144"/>
            <a:ext cx="944851" cy="11998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9373690">
            <a:off x="1405946" y="1509066"/>
            <a:ext cx="1510525" cy="686602"/>
          </a:xfrm>
          <a:prstGeom prst="rect">
            <a:avLst/>
          </a:prstGeom>
          <a:scene3d>
            <a:camera prst="isometricOffAxis2Top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43934" y="3723878"/>
            <a:ext cx="1510525" cy="686602"/>
          </a:xfrm>
          <a:prstGeom prst="rect">
            <a:avLst/>
          </a:prstGeom>
          <a:scene3d>
            <a:camera prst="isometricOffAxis1Top"/>
            <a:lightRig rig="threePt" dir="t"/>
          </a:scene3d>
          <a:sp3d>
            <a:bevelT w="139700" prst="cross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10800000">
            <a:off x="4633141" y="655023"/>
            <a:ext cx="1510525" cy="686602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isometricOffAxis2Top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7144397" y="791574"/>
            <a:ext cx="0" cy="322779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50511" y="2014107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5388404" y="723683"/>
            <a:ext cx="183408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6" name="Цилиндр 65"/>
          <p:cNvSpPr/>
          <p:nvPr/>
        </p:nvSpPr>
        <p:spPr>
          <a:xfrm rot="3059168">
            <a:off x="1408349" y="3872878"/>
            <a:ext cx="321137" cy="616355"/>
          </a:xfrm>
          <a:prstGeom prst="ca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6011059" y="304875"/>
                <a:ext cx="829201" cy="496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 м</a:t>
                </a:r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1059" y="304875"/>
                <a:ext cx="829201" cy="496483"/>
              </a:xfrm>
              <a:prstGeom prst="rect">
                <a:avLst/>
              </a:prstGeom>
              <a:blipFill rotWithShape="1">
                <a:blip r:embed="rId3"/>
                <a:stretch>
                  <a:fillRect t="-2469" r="-10294" b="-28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0" name="Прямая со стрелкой 69"/>
          <p:cNvCxnSpPr/>
          <p:nvPr/>
        </p:nvCxnSpPr>
        <p:spPr>
          <a:xfrm>
            <a:off x="5388404" y="998324"/>
            <a:ext cx="1834081" cy="3079529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V="1">
            <a:off x="3564014" y="1022155"/>
            <a:ext cx="1824390" cy="305255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2161208" y="1852367"/>
            <a:ext cx="1393113" cy="2214812"/>
          </a:xfrm>
          <a:prstGeom prst="straightConnector1">
            <a:avLst/>
          </a:prstGeom>
          <a:ln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 flipV="1">
            <a:off x="2107637" y="1852368"/>
            <a:ext cx="16217" cy="2135691"/>
          </a:xfrm>
          <a:prstGeom prst="straightConnector1">
            <a:avLst/>
          </a:prstGeom>
          <a:ln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flipH="1">
            <a:off x="1403648" y="1491630"/>
            <a:ext cx="1440286" cy="0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2" name="Прямая со стрелкой 121"/>
          <p:cNvCxnSpPr/>
          <p:nvPr/>
        </p:nvCxnSpPr>
        <p:spPr>
          <a:xfrm flipH="1">
            <a:off x="2186385" y="879083"/>
            <a:ext cx="178544" cy="709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TextBox 123"/>
              <p:cNvSpPr txBox="1"/>
              <p:nvPr/>
            </p:nvSpPr>
            <p:spPr>
              <a:xfrm>
                <a:off x="2051720" y="483518"/>
                <a:ext cx="70884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/>
                        </a:rPr>
                        <m:t>1</m:t>
                      </m:r>
                      <m:r>
                        <a:rPr lang="ru-RU" sz="2400" b="0" i="1" smtClean="0">
                          <a:latin typeface="Cambria Math"/>
                        </a:rPr>
                        <m:t>5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24" name="TextBox 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483518"/>
                <a:ext cx="708847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" name="Рисунок 1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7" b="1"/>
          <a:stretch/>
        </p:blipFill>
        <p:spPr>
          <a:xfrm>
            <a:off x="371067" y="3295766"/>
            <a:ext cx="936104" cy="1440367"/>
          </a:xfrm>
          <a:prstGeom prst="rect">
            <a:avLst/>
          </a:prstGeom>
        </p:spPr>
      </p:pic>
      <p:sp>
        <p:nvSpPr>
          <p:cNvPr id="127" name="Дуга 126"/>
          <p:cNvSpPr/>
          <p:nvPr/>
        </p:nvSpPr>
        <p:spPr>
          <a:xfrm rot="5614153">
            <a:off x="5083038" y="611265"/>
            <a:ext cx="610731" cy="774117"/>
          </a:xfrm>
          <a:prstGeom prst="arc">
            <a:avLst>
              <a:gd name="adj1" fmla="val 16200000"/>
              <a:gd name="adj2" fmla="val 1937079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TextBox 127"/>
              <p:cNvSpPr txBox="1"/>
              <p:nvPr/>
            </p:nvSpPr>
            <p:spPr>
              <a:xfrm>
                <a:off x="5724128" y="1059582"/>
                <a:ext cx="7088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/>
                        </a:rPr>
                        <m:t>6</m:t>
                      </m:r>
                      <m:r>
                        <a:rPr lang="ru-RU" sz="2400" b="0" i="1" smtClean="0">
                          <a:latin typeface="Cambria Math"/>
                        </a:rPr>
                        <m:t>0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28" name="TextBox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1059582"/>
                <a:ext cx="708848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" name="Дуга 128"/>
          <p:cNvSpPr/>
          <p:nvPr/>
        </p:nvSpPr>
        <p:spPr>
          <a:xfrm rot="11099418">
            <a:off x="4964552" y="436606"/>
            <a:ext cx="610731" cy="774117"/>
          </a:xfrm>
          <a:prstGeom prst="arc">
            <a:avLst>
              <a:gd name="adj1" fmla="val 16200000"/>
              <a:gd name="adj2" fmla="val 1937079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TextBox 129"/>
              <p:cNvSpPr txBox="1"/>
              <p:nvPr/>
            </p:nvSpPr>
            <p:spPr>
              <a:xfrm>
                <a:off x="4499992" y="1057502"/>
                <a:ext cx="7088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/>
                        </a:rPr>
                        <m:t>6</m:t>
                      </m:r>
                      <m:r>
                        <a:rPr lang="ru-RU" sz="2400" b="0" i="1" smtClean="0">
                          <a:latin typeface="Cambria Math"/>
                        </a:rPr>
                        <m:t>0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30" name="TextBox 1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1057502"/>
                <a:ext cx="708848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" name="Дуга 132"/>
          <p:cNvSpPr/>
          <p:nvPr/>
        </p:nvSpPr>
        <p:spPr>
          <a:xfrm rot="1708988">
            <a:off x="3293830" y="3690060"/>
            <a:ext cx="610731" cy="774117"/>
          </a:xfrm>
          <a:prstGeom prst="arc">
            <a:avLst>
              <a:gd name="adj1" fmla="val 16200000"/>
              <a:gd name="adj2" fmla="val 1937079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TextBox 133"/>
              <p:cNvSpPr txBox="1"/>
              <p:nvPr/>
            </p:nvSpPr>
            <p:spPr>
              <a:xfrm>
                <a:off x="3851920" y="3579862"/>
                <a:ext cx="7088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/>
                        </a:rPr>
                        <m:t>6</m:t>
                      </m:r>
                      <m:r>
                        <a:rPr lang="ru-RU" sz="2400" b="0" i="1" smtClean="0">
                          <a:latin typeface="Cambria Math"/>
                        </a:rPr>
                        <m:t>0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34" name="TextBox 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3579862"/>
                <a:ext cx="708848" cy="46166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/>
              <p:cNvSpPr txBox="1"/>
              <p:nvPr/>
            </p:nvSpPr>
            <p:spPr>
              <a:xfrm>
                <a:off x="2567008" y="3579862"/>
                <a:ext cx="7088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/>
                        </a:rPr>
                        <m:t>6</m:t>
                      </m:r>
                      <m:r>
                        <a:rPr lang="ru-RU" sz="2400" b="0" i="1" smtClean="0">
                          <a:latin typeface="Cambria Math"/>
                        </a:rPr>
                        <m:t>0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39" name="TextBox 1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008" y="3579862"/>
                <a:ext cx="708848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" name="Дуга 139"/>
          <p:cNvSpPr/>
          <p:nvPr/>
        </p:nvSpPr>
        <p:spPr>
          <a:xfrm rot="15758632">
            <a:off x="3254086" y="3632314"/>
            <a:ext cx="610731" cy="774117"/>
          </a:xfrm>
          <a:prstGeom prst="arc">
            <a:avLst>
              <a:gd name="adj1" fmla="val 16200000"/>
              <a:gd name="adj2" fmla="val 1937079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7" name="Прямая соединительная линия 146"/>
          <p:cNvCxnSpPr/>
          <p:nvPr/>
        </p:nvCxnSpPr>
        <p:spPr>
          <a:xfrm flipH="1">
            <a:off x="2201289" y="1852367"/>
            <a:ext cx="1362725" cy="0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9" name="Дуга 148"/>
          <p:cNvSpPr/>
          <p:nvPr/>
        </p:nvSpPr>
        <p:spPr>
          <a:xfrm rot="5614153">
            <a:off x="1995263" y="1439175"/>
            <a:ext cx="610731" cy="774117"/>
          </a:xfrm>
          <a:prstGeom prst="arc">
            <a:avLst>
              <a:gd name="adj1" fmla="val 16200000"/>
              <a:gd name="adj2" fmla="val 1937079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TextBox 149"/>
              <p:cNvSpPr txBox="1"/>
              <p:nvPr/>
            </p:nvSpPr>
            <p:spPr>
              <a:xfrm>
                <a:off x="2636353" y="1887492"/>
                <a:ext cx="7088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/>
                        </a:rPr>
                        <m:t>6</m:t>
                      </m:r>
                      <m:r>
                        <a:rPr lang="ru-RU" sz="2400" b="0" i="1" smtClean="0">
                          <a:latin typeface="Cambria Math"/>
                        </a:rPr>
                        <m:t>0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50" name="TextBox 1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6353" y="1887492"/>
                <a:ext cx="708848" cy="46166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" name="Дуга 151"/>
          <p:cNvSpPr/>
          <p:nvPr/>
        </p:nvSpPr>
        <p:spPr>
          <a:xfrm rot="7979743">
            <a:off x="2089167" y="2507653"/>
            <a:ext cx="386690" cy="386690"/>
          </a:xfrm>
          <a:prstGeom prst="arc">
            <a:avLst>
              <a:gd name="adj1" fmla="val 16200000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Дуга 152"/>
          <p:cNvSpPr/>
          <p:nvPr/>
        </p:nvSpPr>
        <p:spPr>
          <a:xfrm rot="7648127">
            <a:off x="2091358" y="2577470"/>
            <a:ext cx="386690" cy="386690"/>
          </a:xfrm>
          <a:prstGeom prst="arc">
            <a:avLst>
              <a:gd name="adj1" fmla="val 16767739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" name="TextBox 154"/>
              <p:cNvSpPr txBox="1"/>
              <p:nvPr/>
            </p:nvSpPr>
            <p:spPr>
              <a:xfrm>
                <a:off x="2479224" y="2994506"/>
                <a:ext cx="58060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</a:rPr>
                        <m:t>1</m:t>
                      </m:r>
                      <m:r>
                        <a:rPr lang="ru-RU" b="0" i="1" smtClean="0">
                          <a:latin typeface="Cambria Math"/>
                        </a:rPr>
                        <m:t>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5" name="TextBox 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9224" y="2994506"/>
                <a:ext cx="580608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" name="Дуга 155"/>
          <p:cNvSpPr/>
          <p:nvPr/>
        </p:nvSpPr>
        <p:spPr>
          <a:xfrm rot="7427142">
            <a:off x="2310244" y="2403917"/>
            <a:ext cx="386690" cy="386690"/>
          </a:xfrm>
          <a:prstGeom prst="arc">
            <a:avLst>
              <a:gd name="adj1" fmla="val 16200000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Дуга 156"/>
          <p:cNvSpPr/>
          <p:nvPr/>
        </p:nvSpPr>
        <p:spPr>
          <a:xfrm rot="7095526">
            <a:off x="2308053" y="2467372"/>
            <a:ext cx="386690" cy="386690"/>
          </a:xfrm>
          <a:prstGeom prst="arc">
            <a:avLst>
              <a:gd name="adj1" fmla="val 16151548"/>
              <a:gd name="adj2" fmla="val 20898636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8" name="TextBox 157"/>
              <p:cNvSpPr txBox="1"/>
              <p:nvPr/>
            </p:nvSpPr>
            <p:spPr>
              <a:xfrm>
                <a:off x="2072353" y="3070658"/>
                <a:ext cx="58060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</a:rPr>
                        <m:t>1</m:t>
                      </m:r>
                      <m:r>
                        <a:rPr lang="ru-RU" b="0" i="1" smtClean="0">
                          <a:latin typeface="Cambria Math"/>
                        </a:rPr>
                        <m:t>5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8" name="TextBox 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353" y="3070658"/>
                <a:ext cx="580608" cy="369332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7" name="Прямая соединительная линия 176"/>
          <p:cNvCxnSpPr/>
          <p:nvPr/>
        </p:nvCxnSpPr>
        <p:spPr>
          <a:xfrm>
            <a:off x="2123728" y="1887492"/>
            <a:ext cx="0" cy="2200542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1" name="Скругленный прямоугольник 180"/>
          <p:cNvSpPr/>
          <p:nvPr/>
        </p:nvSpPr>
        <p:spPr>
          <a:xfrm>
            <a:off x="5940152" y="2700998"/>
            <a:ext cx="294385" cy="203513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2" name="Рисунок 18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132" y="3591281"/>
            <a:ext cx="574182" cy="9894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3" name="TextBox 182"/>
              <p:cNvSpPr txBox="1"/>
              <p:nvPr/>
            </p:nvSpPr>
            <p:spPr>
              <a:xfrm>
                <a:off x="7122318" y="952185"/>
                <a:ext cx="1914178" cy="3954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𝑡𝑔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i="1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ru-RU" b="0" i="1" smtClean="0">
                        <a:latin typeface="Cambria Math"/>
                      </a:rPr>
                      <m:t> м</m:t>
                    </m:r>
                    <m:r>
                      <a:rPr lang="en-US" b="0" i="1" smtClean="0">
                        <a:latin typeface="Cambria Math"/>
                      </a:rPr>
                      <m:t>⇒</m:t>
                    </m:r>
                  </m:oMath>
                </a14:m>
                <a:r>
                  <a:rPr lang="en-US" dirty="0" smtClean="0"/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183" name="TextBox 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2318" y="952185"/>
                <a:ext cx="1914178" cy="395429"/>
              </a:xfrm>
              <a:prstGeom prst="rect">
                <a:avLst/>
              </a:prstGeom>
              <a:blipFill rotWithShape="1">
                <a:blip r:embed="rId14"/>
                <a:stretch>
                  <a:fillRect l="-318" b="-10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4" name="TextBox 183"/>
              <p:cNvSpPr txBox="1"/>
              <p:nvPr/>
            </p:nvSpPr>
            <p:spPr>
              <a:xfrm>
                <a:off x="7492844" y="1395653"/>
                <a:ext cx="10268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=60°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84" name="TextBox 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2844" y="1395653"/>
                <a:ext cx="1026820" cy="369332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Цилиндр 184"/>
          <p:cNvSpPr/>
          <p:nvPr/>
        </p:nvSpPr>
        <p:spPr>
          <a:xfrm>
            <a:off x="1954520" y="4121988"/>
            <a:ext cx="321137" cy="616355"/>
          </a:xfrm>
          <a:prstGeom prst="ca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ятно 1 185"/>
          <p:cNvSpPr/>
          <p:nvPr/>
        </p:nvSpPr>
        <p:spPr>
          <a:xfrm>
            <a:off x="1954520" y="1646178"/>
            <a:ext cx="354424" cy="354424"/>
          </a:xfrm>
          <a:prstGeom prst="irregularSeal1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ятно 1 186"/>
          <p:cNvSpPr/>
          <p:nvPr/>
        </p:nvSpPr>
        <p:spPr>
          <a:xfrm>
            <a:off x="3377109" y="3889777"/>
            <a:ext cx="354424" cy="354424"/>
          </a:xfrm>
          <a:prstGeom prst="irregularSeal1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Пятно 1 187"/>
          <p:cNvSpPr/>
          <p:nvPr/>
        </p:nvSpPr>
        <p:spPr>
          <a:xfrm>
            <a:off x="5208840" y="933910"/>
            <a:ext cx="354424" cy="354424"/>
          </a:xfrm>
          <a:prstGeom prst="irregularSeal1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9" name="Рисунок 188"/>
          <p:cNvPicPr>
            <a:picLocks noChangeAspect="1"/>
          </p:cNvPicPr>
          <p:nvPr/>
        </p:nvPicPr>
        <p:blipFill>
          <a:blip r:embed="rId16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34556" y="3340131"/>
            <a:ext cx="944851" cy="1199830"/>
          </a:xfrm>
          <a:prstGeom prst="rect">
            <a:avLst/>
          </a:prstGeom>
        </p:spPr>
      </p:pic>
      <p:pic>
        <p:nvPicPr>
          <p:cNvPr id="190" name="Рисунок 189"/>
          <p:cNvPicPr>
            <a:picLocks noChangeAspect="1"/>
          </p:cNvPicPr>
          <p:nvPr/>
        </p:nvPicPr>
        <p:blipFill rotWithShape="1">
          <a:blip r:embed="rId18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2424" b="48485" l="50000" r="100000">
                        <a14:foregroundMark x1="77879" y1="10303" x2="77879" y2="10303"/>
                        <a14:foregroundMark x1="71515" y1="8182" x2="71515" y2="8182"/>
                        <a14:foregroundMark x1="63636" y1="12121" x2="63636" y2="12121"/>
                        <a14:foregroundMark x1="69394" y1="19394" x2="69394" y2="19394"/>
                        <a14:foregroundMark x1="82424" y1="14848" x2="82424" y2="14848"/>
                        <a14:foregroundMark x1="85152" y1="13030" x2="85152" y2="13030"/>
                        <a14:foregroundMark x1="76061" y1="7273" x2="76061" y2="7273"/>
                        <a14:foregroundMark x1="65455" y1="6970" x2="65455" y2="6970"/>
                        <a14:foregroundMark x1="62121" y1="10909" x2="62121" y2="10909"/>
                        <a14:foregroundMark x1="65758" y1="14242" x2="65758" y2="14242"/>
                        <a14:foregroundMark x1="65758" y1="18182" x2="65758" y2="18182"/>
                        <a14:foregroundMark x1="93030" y1="41212" x2="93030" y2="41212"/>
                      </a14:backgroundRemoval>
                    </a14:imgEffect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137" b="52938"/>
          <a:stretch/>
        </p:blipFill>
        <p:spPr>
          <a:xfrm>
            <a:off x="6726777" y="3316599"/>
            <a:ext cx="1458532" cy="1281305"/>
          </a:xfrm>
          <a:prstGeom prst="rect">
            <a:avLst/>
          </a:prstGeom>
        </p:spPr>
      </p:pic>
      <p:pic>
        <p:nvPicPr>
          <p:cNvPr id="51" name="Рисунок 4"/>
          <p:cNvPicPr preferRelativeResize="0"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82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0895 L 0.01389 0.0605 C 0.01701 0.07192 0.02135 0.07902 0.02604 0.07902 C 0.03125 0.07902 0.03541 0.07192 0.03854 0.0605 L 0.05278 0.00895 " pathEditMode="relative" rAng="0" ptsTypes="FffFF">
                                      <p:cBhvr>
                                        <p:cTn id="16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9" y="3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7" presetClass="emph" presetSubtype="0" repeatCount="200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4" dur="250" autoRev="1" fill="remove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5" dur="250" autoRev="1" fill="remove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6" dur="250" autoRev="1" fill="remove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7" dur="250" autoRev="1" fill="remove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000"/>
                            </p:stCondLst>
                            <p:childTnLst>
                              <p:par>
                                <p:cTn id="24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500"/>
                            </p:stCondLst>
                            <p:childTnLst>
                              <p:par>
                                <p:cTn id="2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500"/>
                            </p:stCondLst>
                            <p:childTnLst>
                              <p:par>
                                <p:cTn id="25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9" dur="50" autoRev="1" fill="remove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0" dur="50" autoRev="1" fill="remove"/>
                                        <p:tgtEl>
                                          <p:spTgt spid="1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1" dur="50" autoRev="1" fill="remove"/>
                                        <p:tgtEl>
                                          <p:spTgt spid="1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2" dur="50" autoRev="1" fill="remove"/>
                                        <p:tgtEl>
                                          <p:spTgt spid="1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600"/>
                            </p:stCondLst>
                            <p:childTnLst>
                              <p:par>
                                <p:cTn id="26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600"/>
                            </p:stCondLst>
                            <p:childTnLst>
                              <p:par>
                                <p:cTn id="26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100"/>
                            </p:stCondLst>
                            <p:childTnLst>
                              <p:par>
                                <p:cTn id="2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100"/>
                            </p:stCondLst>
                            <p:childTnLst>
                              <p:par>
                                <p:cTn id="276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7" dur="50" autoRev="1" fill="remov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8" dur="50" autoRev="1" fill="remov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9" dur="50" autoRev="1" fill="remov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0" dur="50" autoRev="1" fill="remov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200"/>
                            </p:stCondLst>
                            <p:childTnLst>
                              <p:par>
                                <p:cTn id="28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200"/>
                            </p:stCondLst>
                            <p:childTnLst>
                              <p:par>
                                <p:cTn id="28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7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700"/>
                            </p:stCondLst>
                            <p:childTnLst>
                              <p:par>
                                <p:cTn id="2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700"/>
                            </p:stCondLst>
                            <p:childTnLst>
                              <p:par>
                                <p:cTn id="295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6" dur="50" autoRev="1" fill="remov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7" dur="50" autoRev="1" fill="remov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8" dur="50" autoRev="1" fill="remov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9" dur="50" autoRev="1" fill="remov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800"/>
                            </p:stCondLst>
                            <p:childTnLst>
                              <p:par>
                                <p:cTn id="30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800"/>
                            </p:stCondLst>
                            <p:childTnLst>
                              <p:par>
                                <p:cTn id="30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3300"/>
                            </p:stCondLst>
                            <p:childTnLst>
                              <p:par>
                                <p:cTn id="3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3800"/>
                            </p:stCondLst>
                            <p:childTnLst>
                              <p:par>
                                <p:cTn id="3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3800"/>
                            </p:stCondLst>
                            <p:childTnLst>
                              <p:par>
                                <p:cTn id="3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4300"/>
                            </p:stCondLst>
                            <p:childTnLst>
                              <p:par>
                                <p:cTn id="3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2.46914E-7 L 0.11354 0.08334 L 0.47499 -0.37037 L 0.59895 -0.34259 L 0.8677 0.05741 " pathEditMode="relative" ptsTypes="AAAAA">
                                      <p:cBhvr>
                                        <p:cTn id="325" dur="4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8300"/>
                            </p:stCondLst>
                            <p:childTnLst>
                              <p:par>
                                <p:cTn id="32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0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4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8" grpId="0"/>
      <p:bldP spid="18" grpId="1"/>
      <p:bldP spid="66" grpId="0" animBg="1"/>
      <p:bldP spid="66" grpId="1" animBg="1"/>
      <p:bldP spid="66" grpId="2" animBg="1"/>
      <p:bldP spid="67" grpId="0"/>
      <p:bldP spid="67" grpId="1"/>
      <p:bldP spid="124" grpId="0"/>
      <p:bldP spid="124" grpId="1"/>
      <p:bldP spid="127" grpId="0" animBg="1"/>
      <p:bldP spid="127" grpId="1" animBg="1"/>
      <p:bldP spid="128" grpId="0"/>
      <p:bldP spid="128" grpId="1"/>
      <p:bldP spid="129" grpId="0" animBg="1"/>
      <p:bldP spid="129" grpId="1" animBg="1"/>
      <p:bldP spid="130" grpId="0"/>
      <p:bldP spid="130" grpId="1"/>
      <p:bldP spid="133" grpId="0" animBg="1"/>
      <p:bldP spid="133" grpId="1" animBg="1"/>
      <p:bldP spid="134" grpId="0"/>
      <p:bldP spid="134" grpId="1"/>
      <p:bldP spid="139" grpId="0"/>
      <p:bldP spid="139" grpId="1"/>
      <p:bldP spid="140" grpId="0" animBg="1"/>
      <p:bldP spid="140" grpId="1" animBg="1"/>
      <p:bldP spid="149" grpId="0" animBg="1"/>
      <p:bldP spid="149" grpId="1" animBg="1"/>
      <p:bldP spid="150" grpId="0"/>
      <p:bldP spid="150" grpId="1"/>
      <p:bldP spid="152" grpId="0" animBg="1"/>
      <p:bldP spid="152" grpId="1" animBg="1"/>
      <p:bldP spid="153" grpId="0" animBg="1"/>
      <p:bldP spid="153" grpId="1" animBg="1"/>
      <p:bldP spid="155" grpId="0"/>
      <p:bldP spid="155" grpId="1"/>
      <p:bldP spid="156" grpId="0" animBg="1"/>
      <p:bldP spid="156" grpId="1" animBg="1"/>
      <p:bldP spid="157" grpId="0" animBg="1"/>
      <p:bldP spid="157" grpId="1" animBg="1"/>
      <p:bldP spid="158" grpId="0"/>
      <p:bldP spid="158" grpId="1"/>
      <p:bldP spid="181" grpId="0" animBg="1"/>
      <p:bldP spid="183" grpId="0"/>
      <p:bldP spid="183" grpId="1"/>
      <p:bldP spid="184" grpId="0"/>
      <p:bldP spid="184" grpId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187" grpId="0" animBg="1"/>
      <p:bldP spid="187" grpId="1" animBg="1"/>
      <p:bldP spid="187" grpId="2" animBg="1"/>
      <p:bldP spid="188" grpId="0" animBg="1"/>
      <p:bldP spid="188" grpId="1" animBg="1"/>
      <p:bldP spid="188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8103"/>
            <a:ext cx="8686800" cy="3891879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Луч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света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отражается при столкновении 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другой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средой.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Луч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света, который падает на границу двух сред, называется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падающим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лучом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Луч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который отражается, называется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отражённым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лучом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Луч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прошедший в другую среду, называется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преломлённым лучом.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Падающий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луч, отражённый луч и перпендикуляр, проведённый 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границе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раздела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двух сред в точке падения, лежат в одной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плоскости.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Угол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падения равен углу отражения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4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20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8" r="17383"/>
          <a:stretch/>
        </p:blipFill>
        <p:spPr>
          <a:xfrm>
            <a:off x="611560" y="436950"/>
            <a:ext cx="3600400" cy="4270678"/>
          </a:xfrm>
          <a:prstGeom prst="rect">
            <a:avLst/>
          </a:prstGeom>
        </p:spPr>
      </p:pic>
      <p:pic>
        <p:nvPicPr>
          <p:cNvPr id="5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440" y="436950"/>
            <a:ext cx="3600000" cy="4269600"/>
          </a:xfrm>
          <a:prstGeom prst="rect">
            <a:avLst/>
          </a:prstGeom>
        </p:spPr>
      </p:pic>
      <p:pic>
        <p:nvPicPr>
          <p:cNvPr id="6" name="Рисунок 4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0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722" y="123478"/>
            <a:ext cx="5526582" cy="25972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778" y="2499742"/>
            <a:ext cx="2160240" cy="2160240"/>
          </a:xfrm>
          <a:prstGeom prst="rect">
            <a:avLst/>
          </a:prstGeom>
          <a:scene3d>
            <a:camera prst="orthographicFront">
              <a:rot lat="20399999" lon="18599983" rev="0"/>
            </a:camera>
            <a:lightRig rig="threePt" dir="t"/>
          </a:scene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502387"/>
            <a:ext cx="1952330" cy="1869563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>
            <a:off x="2978426" y="3219822"/>
            <a:ext cx="3528392" cy="16020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6" idx="3"/>
          </p:cNvCxnSpPr>
          <p:nvPr/>
        </p:nvCxnSpPr>
        <p:spPr>
          <a:xfrm>
            <a:off x="3067946" y="3437169"/>
            <a:ext cx="3582888" cy="3297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978426" y="3666259"/>
            <a:ext cx="3672408" cy="43384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" name="Рисунок 4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40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3608" y="2067694"/>
            <a:ext cx="7056784" cy="18722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5486"/>
            <a:ext cx="1008112" cy="965374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2087488" y="779459"/>
            <a:ext cx="2484512" cy="128823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572000" y="411510"/>
            <a:ext cx="0" cy="4248472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4572000" y="779459"/>
            <a:ext cx="2520280" cy="128823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572000" y="2067695"/>
            <a:ext cx="1656184" cy="187220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187624" y="2772965"/>
            <a:ext cx="111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Стекло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81981" y="1462013"/>
            <a:ext cx="1124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4126309"/>
            <a:ext cx="1124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6228184" y="3939902"/>
            <a:ext cx="1368152" cy="709395"/>
          </a:xfrm>
          <a:prstGeom prst="straightConnector1">
            <a:avLst/>
          </a:prstGeom>
          <a:ln>
            <a:solidFill>
              <a:srgbClr val="FFFF00"/>
            </a:solidFill>
            <a:prstDash val="sysDash"/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 rot="2975334">
            <a:off x="4609291" y="2733097"/>
            <a:ext cx="2303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Преломлённый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 rot="19930933">
            <a:off x="4800491" y="853924"/>
            <a:ext cx="20553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Отражённый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1680000">
            <a:off x="2226118" y="750331"/>
            <a:ext cx="184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Падающий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Дуга 34"/>
          <p:cNvSpPr/>
          <p:nvPr/>
        </p:nvSpPr>
        <p:spPr>
          <a:xfrm>
            <a:off x="4114800" y="1423576"/>
            <a:ext cx="914400" cy="914400"/>
          </a:xfrm>
          <a:prstGeom prst="arc">
            <a:avLst>
              <a:gd name="adj1" fmla="val 16200000"/>
              <a:gd name="adj2" fmla="val 20915347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/>
          <p:nvPr/>
        </p:nvSpPr>
        <p:spPr>
          <a:xfrm rot="17212265">
            <a:off x="4120653" y="1472331"/>
            <a:ext cx="914400" cy="914400"/>
          </a:xfrm>
          <a:prstGeom prst="arc">
            <a:avLst>
              <a:gd name="adj1" fmla="val 16200000"/>
              <a:gd name="adj2" fmla="val 2046899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50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/>
      <p:bldP spid="27" grpId="0"/>
      <p:bldP spid="28" grpId="0"/>
      <p:bldP spid="32" grpId="0"/>
      <p:bldP spid="33" grpId="0"/>
      <p:bldP spid="34" grpId="0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71"/>
            <a:ext cx="8229600" cy="70958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Закон отражения света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91830"/>
            <a:ext cx="8229600" cy="1515615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Падающий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луч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отражённый луч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 перпендикуляр, проведённый к </a:t>
            </a: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границе раздела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двух сред в точке падения, лежат в одной плоскости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лежат в одной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плоскости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Угол падения равен углу отражения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2571750"/>
            <a:ext cx="7056784" cy="5760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99542"/>
            <a:ext cx="1008112" cy="965374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2087488" y="1283515"/>
            <a:ext cx="2484512" cy="128823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771550"/>
            <a:ext cx="0" cy="1800200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87624" y="2614141"/>
            <a:ext cx="111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Стекло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1981" y="1966069"/>
            <a:ext cx="1124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680000">
            <a:off x="2226118" y="1254387"/>
            <a:ext cx="184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Падающий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Дуга 11"/>
          <p:cNvSpPr/>
          <p:nvPr/>
        </p:nvSpPr>
        <p:spPr>
          <a:xfrm>
            <a:off x="4114800" y="1927632"/>
            <a:ext cx="914400" cy="914400"/>
          </a:xfrm>
          <a:prstGeom prst="arc">
            <a:avLst>
              <a:gd name="adj1" fmla="val 16200000"/>
              <a:gd name="adj2" fmla="val 20915347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17212265">
            <a:off x="4120653" y="1976387"/>
            <a:ext cx="914400" cy="914400"/>
          </a:xfrm>
          <a:prstGeom prst="arc">
            <a:avLst>
              <a:gd name="adj1" fmla="val 16200000"/>
              <a:gd name="adj2" fmla="val 2046899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4572000" y="1283515"/>
            <a:ext cx="2520280" cy="128823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9930933">
            <a:off x="4800491" y="1355153"/>
            <a:ext cx="20553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Отражённый луч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067944" y="1454442"/>
                <a:ext cx="5801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 smtClean="0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1454442"/>
                <a:ext cx="580159" cy="6463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535812" y="1454442"/>
                <a:ext cx="5801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 smtClean="0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5812" y="1454442"/>
                <a:ext cx="580159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Рисунок 4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0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/>
      <p:bldP spid="12" grpId="0" animBg="1"/>
      <p:bldP spid="13" grpId="0" animBg="1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627784" y="555526"/>
            <a:ext cx="2096703" cy="3960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isometricLeftDown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714" y="1482380"/>
            <a:ext cx="1373340" cy="23016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3336" y="1477803"/>
            <a:ext cx="1305781" cy="230168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795777" y="555526"/>
            <a:ext cx="2096703" cy="3960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isometricLeftDown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6228184" y="915566"/>
            <a:ext cx="1512168" cy="136095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6232803" y="2276517"/>
            <a:ext cx="1507549" cy="150754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300192" y="1215418"/>
            <a:ext cx="1512168" cy="136095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6304811" y="2576369"/>
            <a:ext cx="1507549" cy="150754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300192" y="1503450"/>
            <a:ext cx="1512168" cy="136095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6304811" y="2864401"/>
            <a:ext cx="1507549" cy="150754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3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7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>
          <a:xfrm>
            <a:off x="2060799" y="999858"/>
            <a:ext cx="2367185" cy="3290131"/>
          </a:xfrm>
          <a:custGeom>
            <a:avLst/>
            <a:gdLst>
              <a:gd name="connsiteX0" fmla="*/ 564022 w 2367185"/>
              <a:gd name="connsiteY0" fmla="*/ 0 h 3290131"/>
              <a:gd name="connsiteX1" fmla="*/ 598206 w 2367185"/>
              <a:gd name="connsiteY1" fmla="*/ 128187 h 3290131"/>
              <a:gd name="connsiteX2" fmla="*/ 504202 w 2367185"/>
              <a:gd name="connsiteY2" fmla="*/ 162370 h 3290131"/>
              <a:gd name="connsiteX3" fmla="*/ 521293 w 2367185"/>
              <a:gd name="connsiteY3" fmla="*/ 282011 h 3290131"/>
              <a:gd name="connsiteX4" fmla="*/ 538385 w 2367185"/>
              <a:gd name="connsiteY4" fmla="*/ 376015 h 3290131"/>
              <a:gd name="connsiteX5" fmla="*/ 495656 w 2367185"/>
              <a:gd name="connsiteY5" fmla="*/ 435835 h 3290131"/>
              <a:gd name="connsiteX6" fmla="*/ 521293 w 2367185"/>
              <a:gd name="connsiteY6" fmla="*/ 487110 h 3290131"/>
              <a:gd name="connsiteX7" fmla="*/ 521293 w 2367185"/>
              <a:gd name="connsiteY7" fmla="*/ 538385 h 3290131"/>
              <a:gd name="connsiteX8" fmla="*/ 487110 w 2367185"/>
              <a:gd name="connsiteY8" fmla="*/ 572568 h 3290131"/>
              <a:gd name="connsiteX9" fmla="*/ 504202 w 2367185"/>
              <a:gd name="connsiteY9" fmla="*/ 649480 h 3290131"/>
              <a:gd name="connsiteX10" fmla="*/ 487110 w 2367185"/>
              <a:gd name="connsiteY10" fmla="*/ 760576 h 3290131"/>
              <a:gd name="connsiteX11" fmla="*/ 521293 w 2367185"/>
              <a:gd name="connsiteY11" fmla="*/ 871671 h 3290131"/>
              <a:gd name="connsiteX12" fmla="*/ 555477 w 2367185"/>
              <a:gd name="connsiteY12" fmla="*/ 982766 h 3290131"/>
              <a:gd name="connsiteX13" fmla="*/ 444381 w 2367185"/>
              <a:gd name="connsiteY13" fmla="*/ 1059678 h 3290131"/>
              <a:gd name="connsiteX14" fmla="*/ 529839 w 2367185"/>
              <a:gd name="connsiteY14" fmla="*/ 1187865 h 3290131"/>
              <a:gd name="connsiteX15" fmla="*/ 572568 w 2367185"/>
              <a:gd name="connsiteY15" fmla="*/ 1204957 h 3290131"/>
              <a:gd name="connsiteX16" fmla="*/ 589660 w 2367185"/>
              <a:gd name="connsiteY16" fmla="*/ 1350235 h 3290131"/>
              <a:gd name="connsiteX17" fmla="*/ 504202 w 2367185"/>
              <a:gd name="connsiteY17" fmla="*/ 1435693 h 3290131"/>
              <a:gd name="connsiteX18" fmla="*/ 461473 w 2367185"/>
              <a:gd name="connsiteY18" fmla="*/ 1529697 h 3290131"/>
              <a:gd name="connsiteX19" fmla="*/ 504202 w 2367185"/>
              <a:gd name="connsiteY19" fmla="*/ 1598063 h 3290131"/>
              <a:gd name="connsiteX20" fmla="*/ 564022 w 2367185"/>
              <a:gd name="connsiteY20" fmla="*/ 1734796 h 3290131"/>
              <a:gd name="connsiteX21" fmla="*/ 521293 w 2367185"/>
              <a:gd name="connsiteY21" fmla="*/ 1803163 h 3290131"/>
              <a:gd name="connsiteX22" fmla="*/ 418744 w 2367185"/>
              <a:gd name="connsiteY22" fmla="*/ 1845892 h 3290131"/>
              <a:gd name="connsiteX23" fmla="*/ 418744 w 2367185"/>
              <a:gd name="connsiteY23" fmla="*/ 1991170 h 3290131"/>
              <a:gd name="connsiteX24" fmla="*/ 461473 w 2367185"/>
              <a:gd name="connsiteY24" fmla="*/ 2059536 h 3290131"/>
              <a:gd name="connsiteX25" fmla="*/ 504202 w 2367185"/>
              <a:gd name="connsiteY25" fmla="*/ 2144994 h 3290131"/>
              <a:gd name="connsiteX26" fmla="*/ 504202 w 2367185"/>
              <a:gd name="connsiteY26" fmla="*/ 2238998 h 3290131"/>
              <a:gd name="connsiteX27" fmla="*/ 487110 w 2367185"/>
              <a:gd name="connsiteY27" fmla="*/ 2307364 h 3290131"/>
              <a:gd name="connsiteX28" fmla="*/ 538385 w 2367185"/>
              <a:gd name="connsiteY28" fmla="*/ 2392822 h 3290131"/>
              <a:gd name="connsiteX29" fmla="*/ 333286 w 2367185"/>
              <a:gd name="connsiteY29" fmla="*/ 2521009 h 3290131"/>
              <a:gd name="connsiteX30" fmla="*/ 222191 w 2367185"/>
              <a:gd name="connsiteY30" fmla="*/ 2538101 h 3290131"/>
              <a:gd name="connsiteX31" fmla="*/ 205099 w 2367185"/>
              <a:gd name="connsiteY31" fmla="*/ 2606467 h 3290131"/>
              <a:gd name="connsiteX32" fmla="*/ 213645 w 2367185"/>
              <a:gd name="connsiteY32" fmla="*/ 2743200 h 3290131"/>
              <a:gd name="connsiteX33" fmla="*/ 230736 w 2367185"/>
              <a:gd name="connsiteY33" fmla="*/ 2777383 h 3290131"/>
              <a:gd name="connsiteX34" fmla="*/ 85458 w 2367185"/>
              <a:gd name="connsiteY34" fmla="*/ 2888478 h 3290131"/>
              <a:gd name="connsiteX35" fmla="*/ 94004 w 2367185"/>
              <a:gd name="connsiteY35" fmla="*/ 2973936 h 3290131"/>
              <a:gd name="connsiteX36" fmla="*/ 25637 w 2367185"/>
              <a:gd name="connsiteY36" fmla="*/ 3136306 h 3290131"/>
              <a:gd name="connsiteX37" fmla="*/ 0 w 2367185"/>
              <a:gd name="connsiteY37" fmla="*/ 3204673 h 3290131"/>
              <a:gd name="connsiteX38" fmla="*/ 76912 w 2367185"/>
              <a:gd name="connsiteY38" fmla="*/ 3264493 h 3290131"/>
              <a:gd name="connsiteX39" fmla="*/ 102549 w 2367185"/>
              <a:gd name="connsiteY39" fmla="*/ 3264493 h 3290131"/>
              <a:gd name="connsiteX40" fmla="*/ 470019 w 2367185"/>
              <a:gd name="connsiteY40" fmla="*/ 3290131 h 3290131"/>
              <a:gd name="connsiteX41" fmla="*/ 598206 w 2367185"/>
              <a:gd name="connsiteY41" fmla="*/ 3247402 h 3290131"/>
              <a:gd name="connsiteX42" fmla="*/ 717847 w 2367185"/>
              <a:gd name="connsiteY42" fmla="*/ 3264493 h 3290131"/>
              <a:gd name="connsiteX43" fmla="*/ 1016949 w 2367185"/>
              <a:gd name="connsiteY43" fmla="*/ 3281585 h 3290131"/>
              <a:gd name="connsiteX44" fmla="*/ 1110953 w 2367185"/>
              <a:gd name="connsiteY44" fmla="*/ 3213219 h 3290131"/>
              <a:gd name="connsiteX45" fmla="*/ 1316052 w 2367185"/>
              <a:gd name="connsiteY45" fmla="*/ 3247402 h 3290131"/>
              <a:gd name="connsiteX46" fmla="*/ 1504060 w 2367185"/>
              <a:gd name="connsiteY46" fmla="*/ 3273039 h 3290131"/>
              <a:gd name="connsiteX47" fmla="*/ 1657884 w 2367185"/>
              <a:gd name="connsiteY47" fmla="*/ 3238856 h 3290131"/>
              <a:gd name="connsiteX48" fmla="*/ 1734796 w 2367185"/>
              <a:gd name="connsiteY48" fmla="*/ 3042303 h 3290131"/>
              <a:gd name="connsiteX49" fmla="*/ 1862983 w 2367185"/>
              <a:gd name="connsiteY49" fmla="*/ 2546647 h 3290131"/>
              <a:gd name="connsiteX50" fmla="*/ 1965533 w 2367185"/>
              <a:gd name="connsiteY50" fmla="*/ 2409914 h 3290131"/>
              <a:gd name="connsiteX51" fmla="*/ 2025353 w 2367185"/>
              <a:gd name="connsiteY51" fmla="*/ 2238998 h 3290131"/>
              <a:gd name="connsiteX52" fmla="*/ 2153540 w 2367185"/>
              <a:gd name="connsiteY52" fmla="*/ 2144994 h 3290131"/>
              <a:gd name="connsiteX53" fmla="*/ 2273181 w 2367185"/>
              <a:gd name="connsiteY53" fmla="*/ 2050991 h 3290131"/>
              <a:gd name="connsiteX54" fmla="*/ 2333002 w 2367185"/>
              <a:gd name="connsiteY54" fmla="*/ 1914258 h 3290131"/>
              <a:gd name="connsiteX55" fmla="*/ 2333002 w 2367185"/>
              <a:gd name="connsiteY55" fmla="*/ 1845892 h 3290131"/>
              <a:gd name="connsiteX56" fmla="*/ 2367185 w 2367185"/>
              <a:gd name="connsiteY56" fmla="*/ 1546789 h 3290131"/>
              <a:gd name="connsiteX57" fmla="*/ 2290273 w 2367185"/>
              <a:gd name="connsiteY57" fmla="*/ 1521151 h 3290131"/>
              <a:gd name="connsiteX58" fmla="*/ 2162086 w 2367185"/>
              <a:gd name="connsiteY58" fmla="*/ 1307506 h 3290131"/>
              <a:gd name="connsiteX59" fmla="*/ 2136449 w 2367185"/>
              <a:gd name="connsiteY59" fmla="*/ 965675 h 3290131"/>
              <a:gd name="connsiteX60" fmla="*/ 2033899 w 2367185"/>
              <a:gd name="connsiteY60" fmla="*/ 905854 h 3290131"/>
              <a:gd name="connsiteX61" fmla="*/ 1871529 w 2367185"/>
              <a:gd name="connsiteY61" fmla="*/ 752030 h 3290131"/>
              <a:gd name="connsiteX62" fmla="*/ 1845892 w 2367185"/>
              <a:gd name="connsiteY62" fmla="*/ 589660 h 3290131"/>
              <a:gd name="connsiteX63" fmla="*/ 1803163 w 2367185"/>
              <a:gd name="connsiteY63" fmla="*/ 452927 h 3290131"/>
              <a:gd name="connsiteX64" fmla="*/ 1674976 w 2367185"/>
              <a:gd name="connsiteY64" fmla="*/ 418744 h 3290131"/>
              <a:gd name="connsiteX65" fmla="*/ 1589518 w 2367185"/>
              <a:gd name="connsiteY65" fmla="*/ 401652 h 3290131"/>
              <a:gd name="connsiteX66" fmla="*/ 1538243 w 2367185"/>
              <a:gd name="connsiteY66" fmla="*/ 367469 h 3290131"/>
              <a:gd name="connsiteX67" fmla="*/ 1504060 w 2367185"/>
              <a:gd name="connsiteY67" fmla="*/ 264920 h 3290131"/>
              <a:gd name="connsiteX68" fmla="*/ 1384419 w 2367185"/>
              <a:gd name="connsiteY68" fmla="*/ 145278 h 3290131"/>
              <a:gd name="connsiteX69" fmla="*/ 1230594 w 2367185"/>
              <a:gd name="connsiteY69" fmla="*/ 136733 h 3290131"/>
              <a:gd name="connsiteX70" fmla="*/ 991312 w 2367185"/>
              <a:gd name="connsiteY70" fmla="*/ 59821 h 3290131"/>
              <a:gd name="connsiteX71" fmla="*/ 564022 w 2367185"/>
              <a:gd name="connsiteY71" fmla="*/ 0 h 329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367185" h="3290131">
                <a:moveTo>
                  <a:pt x="564022" y="0"/>
                </a:moveTo>
                <a:lnTo>
                  <a:pt x="598206" y="128187"/>
                </a:lnTo>
                <a:lnTo>
                  <a:pt x="504202" y="162370"/>
                </a:lnTo>
                <a:lnTo>
                  <a:pt x="521293" y="282011"/>
                </a:lnTo>
                <a:lnTo>
                  <a:pt x="538385" y="376015"/>
                </a:lnTo>
                <a:lnTo>
                  <a:pt x="495656" y="435835"/>
                </a:lnTo>
                <a:lnTo>
                  <a:pt x="521293" y="487110"/>
                </a:lnTo>
                <a:lnTo>
                  <a:pt x="521293" y="538385"/>
                </a:lnTo>
                <a:lnTo>
                  <a:pt x="487110" y="572568"/>
                </a:lnTo>
                <a:lnTo>
                  <a:pt x="504202" y="649480"/>
                </a:lnTo>
                <a:lnTo>
                  <a:pt x="487110" y="760576"/>
                </a:lnTo>
                <a:lnTo>
                  <a:pt x="521293" y="871671"/>
                </a:lnTo>
                <a:lnTo>
                  <a:pt x="555477" y="982766"/>
                </a:lnTo>
                <a:lnTo>
                  <a:pt x="444381" y="1059678"/>
                </a:lnTo>
                <a:lnTo>
                  <a:pt x="529839" y="1187865"/>
                </a:lnTo>
                <a:lnTo>
                  <a:pt x="572568" y="1204957"/>
                </a:lnTo>
                <a:lnTo>
                  <a:pt x="589660" y="1350235"/>
                </a:lnTo>
                <a:lnTo>
                  <a:pt x="504202" y="1435693"/>
                </a:lnTo>
                <a:lnTo>
                  <a:pt x="461473" y="1529697"/>
                </a:lnTo>
                <a:lnTo>
                  <a:pt x="504202" y="1598063"/>
                </a:lnTo>
                <a:lnTo>
                  <a:pt x="564022" y="1734796"/>
                </a:lnTo>
                <a:lnTo>
                  <a:pt x="521293" y="1803163"/>
                </a:lnTo>
                <a:lnTo>
                  <a:pt x="418744" y="1845892"/>
                </a:lnTo>
                <a:lnTo>
                  <a:pt x="418744" y="1991170"/>
                </a:lnTo>
                <a:lnTo>
                  <a:pt x="461473" y="2059536"/>
                </a:lnTo>
                <a:lnTo>
                  <a:pt x="504202" y="2144994"/>
                </a:lnTo>
                <a:lnTo>
                  <a:pt x="504202" y="2238998"/>
                </a:lnTo>
                <a:lnTo>
                  <a:pt x="487110" y="2307364"/>
                </a:lnTo>
                <a:lnTo>
                  <a:pt x="538385" y="2392822"/>
                </a:lnTo>
                <a:lnTo>
                  <a:pt x="333286" y="2521009"/>
                </a:lnTo>
                <a:lnTo>
                  <a:pt x="222191" y="2538101"/>
                </a:lnTo>
                <a:lnTo>
                  <a:pt x="205099" y="2606467"/>
                </a:lnTo>
                <a:lnTo>
                  <a:pt x="213645" y="2743200"/>
                </a:lnTo>
                <a:lnTo>
                  <a:pt x="230736" y="2777383"/>
                </a:lnTo>
                <a:lnTo>
                  <a:pt x="85458" y="2888478"/>
                </a:lnTo>
                <a:lnTo>
                  <a:pt x="94004" y="2973936"/>
                </a:lnTo>
                <a:lnTo>
                  <a:pt x="25637" y="3136306"/>
                </a:lnTo>
                <a:lnTo>
                  <a:pt x="0" y="3204673"/>
                </a:lnTo>
                <a:lnTo>
                  <a:pt x="76912" y="3264493"/>
                </a:lnTo>
                <a:lnTo>
                  <a:pt x="102549" y="3264493"/>
                </a:lnTo>
                <a:lnTo>
                  <a:pt x="470019" y="3290131"/>
                </a:lnTo>
                <a:lnTo>
                  <a:pt x="598206" y="3247402"/>
                </a:lnTo>
                <a:lnTo>
                  <a:pt x="717847" y="3264493"/>
                </a:lnTo>
                <a:lnTo>
                  <a:pt x="1016949" y="3281585"/>
                </a:lnTo>
                <a:lnTo>
                  <a:pt x="1110953" y="3213219"/>
                </a:lnTo>
                <a:lnTo>
                  <a:pt x="1316052" y="3247402"/>
                </a:lnTo>
                <a:lnTo>
                  <a:pt x="1504060" y="3273039"/>
                </a:lnTo>
                <a:lnTo>
                  <a:pt x="1657884" y="3238856"/>
                </a:lnTo>
                <a:lnTo>
                  <a:pt x="1734796" y="3042303"/>
                </a:lnTo>
                <a:lnTo>
                  <a:pt x="1862983" y="2546647"/>
                </a:lnTo>
                <a:lnTo>
                  <a:pt x="1965533" y="2409914"/>
                </a:lnTo>
                <a:lnTo>
                  <a:pt x="2025353" y="2238998"/>
                </a:lnTo>
                <a:lnTo>
                  <a:pt x="2153540" y="2144994"/>
                </a:lnTo>
                <a:lnTo>
                  <a:pt x="2273181" y="2050991"/>
                </a:lnTo>
                <a:lnTo>
                  <a:pt x="2333002" y="1914258"/>
                </a:lnTo>
                <a:lnTo>
                  <a:pt x="2333002" y="1845892"/>
                </a:lnTo>
                <a:lnTo>
                  <a:pt x="2367185" y="1546789"/>
                </a:lnTo>
                <a:lnTo>
                  <a:pt x="2290273" y="1521151"/>
                </a:lnTo>
                <a:lnTo>
                  <a:pt x="2162086" y="1307506"/>
                </a:lnTo>
                <a:lnTo>
                  <a:pt x="2136449" y="965675"/>
                </a:lnTo>
                <a:lnTo>
                  <a:pt x="2033899" y="905854"/>
                </a:lnTo>
                <a:lnTo>
                  <a:pt x="1871529" y="752030"/>
                </a:lnTo>
                <a:lnTo>
                  <a:pt x="1845892" y="589660"/>
                </a:lnTo>
                <a:lnTo>
                  <a:pt x="1803163" y="452927"/>
                </a:lnTo>
                <a:lnTo>
                  <a:pt x="1674976" y="418744"/>
                </a:lnTo>
                <a:cubicBezTo>
                  <a:pt x="1595282" y="401034"/>
                  <a:pt x="1624326" y="401652"/>
                  <a:pt x="1589518" y="401652"/>
                </a:cubicBezTo>
                <a:lnTo>
                  <a:pt x="1538243" y="367469"/>
                </a:lnTo>
                <a:lnTo>
                  <a:pt x="1504060" y="264920"/>
                </a:lnTo>
                <a:lnTo>
                  <a:pt x="1384419" y="145278"/>
                </a:lnTo>
                <a:lnTo>
                  <a:pt x="1230594" y="136733"/>
                </a:lnTo>
                <a:lnTo>
                  <a:pt x="991312" y="59821"/>
                </a:lnTo>
                <a:lnTo>
                  <a:pt x="564022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chemeClr val="bg2">
                <a:lumMod val="10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027606" y="555526"/>
            <a:ext cx="1600178" cy="144016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899592" y="728345"/>
            <a:ext cx="1728192" cy="155537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813319" y="915566"/>
            <a:ext cx="1742457" cy="156821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683568" y="1347614"/>
            <a:ext cx="1958192" cy="64807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1331640" y="2256138"/>
            <a:ext cx="1301042" cy="168376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899592" y="2483777"/>
            <a:ext cx="1656185" cy="109608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779224" y="627534"/>
            <a:ext cx="817112" cy="73540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224559" y="1598569"/>
            <a:ext cx="882481" cy="79423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292080" y="2369612"/>
            <a:ext cx="889765" cy="80078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6525457" y="1072609"/>
            <a:ext cx="1045855" cy="33093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6790576" y="2409448"/>
            <a:ext cx="332181" cy="42989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5340905" y="3164175"/>
            <a:ext cx="845712" cy="55970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51" name="Группа 50"/>
          <p:cNvGrpSpPr/>
          <p:nvPr/>
        </p:nvGrpSpPr>
        <p:grpSpPr>
          <a:xfrm rot="15951440">
            <a:off x="5739364" y="2962314"/>
            <a:ext cx="432048" cy="371334"/>
            <a:chOff x="7956376" y="3640576"/>
            <a:chExt cx="432048" cy="371334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>
              <a:off x="8172400" y="3640576"/>
              <a:ext cx="0" cy="371334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7956376" y="4011910"/>
              <a:ext cx="43204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Группа 51"/>
          <p:cNvGrpSpPr/>
          <p:nvPr/>
        </p:nvGrpSpPr>
        <p:grpSpPr>
          <a:xfrm rot="17828962">
            <a:off x="7216127" y="1111513"/>
            <a:ext cx="432048" cy="371334"/>
            <a:chOff x="7956376" y="3640576"/>
            <a:chExt cx="432048" cy="371334"/>
          </a:xfrm>
        </p:grpSpPr>
        <p:cxnSp>
          <p:nvCxnSpPr>
            <p:cNvPr id="53" name="Прямая соединительная линия 52"/>
            <p:cNvCxnSpPr/>
            <p:nvPr/>
          </p:nvCxnSpPr>
          <p:spPr>
            <a:xfrm>
              <a:off x="8172400" y="3640576"/>
              <a:ext cx="0" cy="371334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7956376" y="4011910"/>
              <a:ext cx="43204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Группа 54"/>
          <p:cNvGrpSpPr/>
          <p:nvPr/>
        </p:nvGrpSpPr>
        <p:grpSpPr>
          <a:xfrm rot="15636383">
            <a:off x="6740784" y="2233348"/>
            <a:ext cx="432048" cy="371334"/>
            <a:chOff x="7956376" y="3640576"/>
            <a:chExt cx="432048" cy="371334"/>
          </a:xfrm>
        </p:grpSpPr>
        <p:cxnSp>
          <p:nvCxnSpPr>
            <p:cNvPr id="56" name="Прямая соединительная линия 55"/>
            <p:cNvCxnSpPr/>
            <p:nvPr/>
          </p:nvCxnSpPr>
          <p:spPr>
            <a:xfrm>
              <a:off x="8172400" y="3640576"/>
              <a:ext cx="0" cy="371334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7956376" y="4011910"/>
              <a:ext cx="43204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Полилиния 72"/>
          <p:cNvSpPr/>
          <p:nvPr/>
        </p:nvSpPr>
        <p:spPr>
          <a:xfrm>
            <a:off x="5030422" y="-51036"/>
            <a:ext cx="4219128" cy="5245571"/>
          </a:xfrm>
          <a:custGeom>
            <a:avLst/>
            <a:gdLst>
              <a:gd name="connsiteX0" fmla="*/ 2667000 w 4038600"/>
              <a:gd name="connsiteY0" fmla="*/ 1009650 h 5172075"/>
              <a:gd name="connsiteX1" fmla="*/ 2667000 w 4038600"/>
              <a:gd name="connsiteY1" fmla="*/ 1009650 h 5172075"/>
              <a:gd name="connsiteX2" fmla="*/ 2638425 w 4038600"/>
              <a:gd name="connsiteY2" fmla="*/ 1133475 h 5172075"/>
              <a:gd name="connsiteX3" fmla="*/ 2619375 w 4038600"/>
              <a:gd name="connsiteY3" fmla="*/ 1200150 h 5172075"/>
              <a:gd name="connsiteX4" fmla="*/ 2590800 w 4038600"/>
              <a:gd name="connsiteY4" fmla="*/ 1209675 h 5172075"/>
              <a:gd name="connsiteX5" fmla="*/ 2552700 w 4038600"/>
              <a:gd name="connsiteY5" fmla="*/ 1266825 h 5172075"/>
              <a:gd name="connsiteX6" fmla="*/ 2533650 w 4038600"/>
              <a:gd name="connsiteY6" fmla="*/ 1295400 h 5172075"/>
              <a:gd name="connsiteX7" fmla="*/ 2505075 w 4038600"/>
              <a:gd name="connsiteY7" fmla="*/ 1314450 h 5172075"/>
              <a:gd name="connsiteX8" fmla="*/ 2486025 w 4038600"/>
              <a:gd name="connsiteY8" fmla="*/ 1371600 h 5172075"/>
              <a:gd name="connsiteX9" fmla="*/ 2466975 w 4038600"/>
              <a:gd name="connsiteY9" fmla="*/ 1409700 h 5172075"/>
              <a:gd name="connsiteX10" fmla="*/ 2447925 w 4038600"/>
              <a:gd name="connsiteY10" fmla="*/ 1466850 h 5172075"/>
              <a:gd name="connsiteX11" fmla="*/ 2428875 w 4038600"/>
              <a:gd name="connsiteY11" fmla="*/ 1495425 h 5172075"/>
              <a:gd name="connsiteX12" fmla="*/ 2409825 w 4038600"/>
              <a:gd name="connsiteY12" fmla="*/ 1552575 h 5172075"/>
              <a:gd name="connsiteX13" fmla="*/ 2400300 w 4038600"/>
              <a:gd name="connsiteY13" fmla="*/ 1581150 h 5172075"/>
              <a:gd name="connsiteX14" fmla="*/ 2381250 w 4038600"/>
              <a:gd name="connsiteY14" fmla="*/ 1609725 h 5172075"/>
              <a:gd name="connsiteX15" fmla="*/ 2314575 w 4038600"/>
              <a:gd name="connsiteY15" fmla="*/ 1790700 h 5172075"/>
              <a:gd name="connsiteX16" fmla="*/ 2114550 w 4038600"/>
              <a:gd name="connsiteY16" fmla="*/ 2019300 h 5172075"/>
              <a:gd name="connsiteX17" fmla="*/ 2000250 w 4038600"/>
              <a:gd name="connsiteY17" fmla="*/ 2228850 h 5172075"/>
              <a:gd name="connsiteX18" fmla="*/ 2019300 w 4038600"/>
              <a:gd name="connsiteY18" fmla="*/ 2314575 h 5172075"/>
              <a:gd name="connsiteX19" fmla="*/ 2038350 w 4038600"/>
              <a:gd name="connsiteY19" fmla="*/ 2371725 h 5172075"/>
              <a:gd name="connsiteX20" fmla="*/ 2047875 w 4038600"/>
              <a:gd name="connsiteY20" fmla="*/ 2400300 h 5172075"/>
              <a:gd name="connsiteX21" fmla="*/ 2057400 w 4038600"/>
              <a:gd name="connsiteY21" fmla="*/ 2533650 h 5172075"/>
              <a:gd name="connsiteX22" fmla="*/ 2066925 w 4038600"/>
              <a:gd name="connsiteY22" fmla="*/ 2571750 h 5172075"/>
              <a:gd name="connsiteX23" fmla="*/ 2095500 w 4038600"/>
              <a:gd name="connsiteY23" fmla="*/ 2638425 h 5172075"/>
              <a:gd name="connsiteX24" fmla="*/ 2105025 w 4038600"/>
              <a:gd name="connsiteY24" fmla="*/ 2724150 h 5172075"/>
              <a:gd name="connsiteX25" fmla="*/ 2133600 w 4038600"/>
              <a:gd name="connsiteY25" fmla="*/ 2790825 h 5172075"/>
              <a:gd name="connsiteX26" fmla="*/ 2019300 w 4038600"/>
              <a:gd name="connsiteY26" fmla="*/ 2924175 h 5172075"/>
              <a:gd name="connsiteX27" fmla="*/ 1924050 w 4038600"/>
              <a:gd name="connsiteY27" fmla="*/ 2914650 h 5172075"/>
              <a:gd name="connsiteX28" fmla="*/ 1638300 w 4038600"/>
              <a:gd name="connsiteY28" fmla="*/ 2886075 h 5172075"/>
              <a:gd name="connsiteX29" fmla="*/ 1419225 w 4038600"/>
              <a:gd name="connsiteY29" fmla="*/ 2857500 h 5172075"/>
              <a:gd name="connsiteX30" fmla="*/ 1066800 w 4038600"/>
              <a:gd name="connsiteY30" fmla="*/ 2876550 h 5172075"/>
              <a:gd name="connsiteX31" fmla="*/ 1095375 w 4038600"/>
              <a:gd name="connsiteY31" fmla="*/ 3400425 h 5172075"/>
              <a:gd name="connsiteX32" fmla="*/ 1076325 w 4038600"/>
              <a:gd name="connsiteY32" fmla="*/ 3543300 h 5172075"/>
              <a:gd name="connsiteX33" fmla="*/ 914400 w 4038600"/>
              <a:gd name="connsiteY33" fmla="*/ 3629025 h 5172075"/>
              <a:gd name="connsiteX34" fmla="*/ 733425 w 4038600"/>
              <a:gd name="connsiteY34" fmla="*/ 3781425 h 5172075"/>
              <a:gd name="connsiteX35" fmla="*/ 0 w 4038600"/>
              <a:gd name="connsiteY35" fmla="*/ 5076825 h 5172075"/>
              <a:gd name="connsiteX36" fmla="*/ 4038600 w 4038600"/>
              <a:gd name="connsiteY36" fmla="*/ 5172075 h 5172075"/>
              <a:gd name="connsiteX37" fmla="*/ 4010025 w 4038600"/>
              <a:gd name="connsiteY37" fmla="*/ 0 h 5172075"/>
              <a:gd name="connsiteX38" fmla="*/ 3543300 w 4038600"/>
              <a:gd name="connsiteY38" fmla="*/ 142875 h 5172075"/>
              <a:gd name="connsiteX39" fmla="*/ 3390900 w 4038600"/>
              <a:gd name="connsiteY39" fmla="*/ 200025 h 5172075"/>
              <a:gd name="connsiteX40" fmla="*/ 3228975 w 4038600"/>
              <a:gd name="connsiteY40" fmla="*/ 209550 h 5172075"/>
              <a:gd name="connsiteX41" fmla="*/ 3209925 w 4038600"/>
              <a:gd name="connsiteY41" fmla="*/ 371475 h 5172075"/>
              <a:gd name="connsiteX42" fmla="*/ 3038475 w 4038600"/>
              <a:gd name="connsiteY42" fmla="*/ 476250 h 5172075"/>
              <a:gd name="connsiteX43" fmla="*/ 2847975 w 4038600"/>
              <a:gd name="connsiteY43" fmla="*/ 752475 h 5172075"/>
              <a:gd name="connsiteX44" fmla="*/ 2667000 w 4038600"/>
              <a:gd name="connsiteY44" fmla="*/ 1009650 h 517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038600" h="5172075">
                <a:moveTo>
                  <a:pt x="2667000" y="1009650"/>
                </a:moveTo>
                <a:lnTo>
                  <a:pt x="2667000" y="1009650"/>
                </a:lnTo>
                <a:cubicBezTo>
                  <a:pt x="2649106" y="1170695"/>
                  <a:pt x="2673691" y="1039431"/>
                  <a:pt x="2638425" y="1133475"/>
                </a:cubicBezTo>
                <a:cubicBezTo>
                  <a:pt x="2638277" y="1133870"/>
                  <a:pt x="2623980" y="1195545"/>
                  <a:pt x="2619375" y="1200150"/>
                </a:cubicBezTo>
                <a:cubicBezTo>
                  <a:pt x="2612275" y="1207250"/>
                  <a:pt x="2600325" y="1206500"/>
                  <a:pt x="2590800" y="1209675"/>
                </a:cubicBezTo>
                <a:lnTo>
                  <a:pt x="2552700" y="1266825"/>
                </a:lnTo>
                <a:cubicBezTo>
                  <a:pt x="2546350" y="1276350"/>
                  <a:pt x="2543175" y="1289050"/>
                  <a:pt x="2533650" y="1295400"/>
                </a:cubicBezTo>
                <a:lnTo>
                  <a:pt x="2505075" y="1314450"/>
                </a:lnTo>
                <a:cubicBezTo>
                  <a:pt x="2498725" y="1333500"/>
                  <a:pt x="2495005" y="1353639"/>
                  <a:pt x="2486025" y="1371600"/>
                </a:cubicBezTo>
                <a:cubicBezTo>
                  <a:pt x="2479675" y="1384300"/>
                  <a:pt x="2472248" y="1396517"/>
                  <a:pt x="2466975" y="1409700"/>
                </a:cubicBezTo>
                <a:cubicBezTo>
                  <a:pt x="2459517" y="1428344"/>
                  <a:pt x="2459064" y="1450142"/>
                  <a:pt x="2447925" y="1466850"/>
                </a:cubicBezTo>
                <a:cubicBezTo>
                  <a:pt x="2441575" y="1476375"/>
                  <a:pt x="2433524" y="1484964"/>
                  <a:pt x="2428875" y="1495425"/>
                </a:cubicBezTo>
                <a:cubicBezTo>
                  <a:pt x="2420720" y="1513775"/>
                  <a:pt x="2416175" y="1533525"/>
                  <a:pt x="2409825" y="1552575"/>
                </a:cubicBezTo>
                <a:cubicBezTo>
                  <a:pt x="2406650" y="1562100"/>
                  <a:pt x="2405869" y="1572796"/>
                  <a:pt x="2400300" y="1581150"/>
                </a:cubicBezTo>
                <a:lnTo>
                  <a:pt x="2381250" y="1609725"/>
                </a:lnTo>
                <a:lnTo>
                  <a:pt x="2314575" y="1790700"/>
                </a:lnTo>
                <a:lnTo>
                  <a:pt x="2114550" y="2019300"/>
                </a:lnTo>
                <a:lnTo>
                  <a:pt x="2000250" y="2228850"/>
                </a:lnTo>
                <a:cubicBezTo>
                  <a:pt x="2006600" y="2257425"/>
                  <a:pt x="2011758" y="2286291"/>
                  <a:pt x="2019300" y="2314575"/>
                </a:cubicBezTo>
                <a:cubicBezTo>
                  <a:pt x="2024474" y="2333977"/>
                  <a:pt x="2032000" y="2352675"/>
                  <a:pt x="2038350" y="2371725"/>
                </a:cubicBezTo>
                <a:lnTo>
                  <a:pt x="2047875" y="2400300"/>
                </a:lnTo>
                <a:cubicBezTo>
                  <a:pt x="2051050" y="2444750"/>
                  <a:pt x="2052479" y="2489359"/>
                  <a:pt x="2057400" y="2533650"/>
                </a:cubicBezTo>
                <a:cubicBezTo>
                  <a:pt x="2058846" y="2546661"/>
                  <a:pt x="2063329" y="2559163"/>
                  <a:pt x="2066925" y="2571750"/>
                </a:cubicBezTo>
                <a:cubicBezTo>
                  <a:pt x="2076268" y="2604452"/>
                  <a:pt x="2078567" y="2604558"/>
                  <a:pt x="2095500" y="2638425"/>
                </a:cubicBezTo>
                <a:lnTo>
                  <a:pt x="2105025" y="2724150"/>
                </a:lnTo>
                <a:lnTo>
                  <a:pt x="2133600" y="2790825"/>
                </a:lnTo>
                <a:lnTo>
                  <a:pt x="2019300" y="2924175"/>
                </a:lnTo>
                <a:lnTo>
                  <a:pt x="1924050" y="2914650"/>
                </a:lnTo>
                <a:lnTo>
                  <a:pt x="1638300" y="2886075"/>
                </a:lnTo>
                <a:lnTo>
                  <a:pt x="1419225" y="2857500"/>
                </a:lnTo>
                <a:lnTo>
                  <a:pt x="1066800" y="2876550"/>
                </a:lnTo>
                <a:lnTo>
                  <a:pt x="1095375" y="3400425"/>
                </a:lnTo>
                <a:lnTo>
                  <a:pt x="1076325" y="3543300"/>
                </a:lnTo>
                <a:lnTo>
                  <a:pt x="914400" y="3629025"/>
                </a:lnTo>
                <a:lnTo>
                  <a:pt x="733425" y="3781425"/>
                </a:lnTo>
                <a:lnTo>
                  <a:pt x="0" y="5076825"/>
                </a:lnTo>
                <a:lnTo>
                  <a:pt x="4038600" y="5172075"/>
                </a:lnTo>
                <a:lnTo>
                  <a:pt x="4010025" y="0"/>
                </a:lnTo>
                <a:lnTo>
                  <a:pt x="3543300" y="142875"/>
                </a:lnTo>
                <a:lnTo>
                  <a:pt x="3390900" y="200025"/>
                </a:lnTo>
                <a:lnTo>
                  <a:pt x="3228975" y="209550"/>
                </a:lnTo>
                <a:lnTo>
                  <a:pt x="3209925" y="371475"/>
                </a:lnTo>
                <a:lnTo>
                  <a:pt x="3038475" y="476250"/>
                </a:lnTo>
                <a:lnTo>
                  <a:pt x="2847975" y="752475"/>
                </a:lnTo>
                <a:lnTo>
                  <a:pt x="2667000" y="100965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4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0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 14"/>
          <p:cNvSpPr/>
          <p:nvPr/>
        </p:nvSpPr>
        <p:spPr>
          <a:xfrm>
            <a:off x="1835696" y="2643758"/>
            <a:ext cx="2088232" cy="2160240"/>
          </a:xfrm>
          <a:custGeom>
            <a:avLst/>
            <a:gdLst>
              <a:gd name="connsiteX0" fmla="*/ 1104900 w 1514520"/>
              <a:gd name="connsiteY0" fmla="*/ 114300 h 1695472"/>
              <a:gd name="connsiteX1" fmla="*/ 1133475 w 1514520"/>
              <a:gd name="connsiteY1" fmla="*/ 619125 h 1695472"/>
              <a:gd name="connsiteX2" fmla="*/ 1181100 w 1514520"/>
              <a:gd name="connsiteY2" fmla="*/ 685800 h 1695472"/>
              <a:gd name="connsiteX3" fmla="*/ 1238250 w 1514520"/>
              <a:gd name="connsiteY3" fmla="*/ 923925 h 1695472"/>
              <a:gd name="connsiteX4" fmla="*/ 1143000 w 1514520"/>
              <a:gd name="connsiteY4" fmla="*/ 1457325 h 1695472"/>
              <a:gd name="connsiteX5" fmla="*/ 1419225 w 1514520"/>
              <a:gd name="connsiteY5" fmla="*/ 1571625 h 1695472"/>
              <a:gd name="connsiteX6" fmla="*/ 1514475 w 1514520"/>
              <a:gd name="connsiteY6" fmla="*/ 1485900 h 1695472"/>
              <a:gd name="connsiteX7" fmla="*/ 1285875 w 1514520"/>
              <a:gd name="connsiteY7" fmla="*/ 1685925 h 1695472"/>
              <a:gd name="connsiteX8" fmla="*/ 1200150 w 1514520"/>
              <a:gd name="connsiteY8" fmla="*/ 1685925 h 1695472"/>
              <a:gd name="connsiteX9" fmla="*/ 1114425 w 1514520"/>
              <a:gd name="connsiteY9" fmla="*/ 1685925 h 1695472"/>
              <a:gd name="connsiteX10" fmla="*/ 990600 w 1514520"/>
              <a:gd name="connsiteY10" fmla="*/ 1695450 h 1695472"/>
              <a:gd name="connsiteX11" fmla="*/ 762000 w 1514520"/>
              <a:gd name="connsiteY11" fmla="*/ 1695450 h 1695472"/>
              <a:gd name="connsiteX12" fmla="*/ 542925 w 1514520"/>
              <a:gd name="connsiteY12" fmla="*/ 1666875 h 1695472"/>
              <a:gd name="connsiteX13" fmla="*/ 228600 w 1514520"/>
              <a:gd name="connsiteY13" fmla="*/ 1447800 h 1695472"/>
              <a:gd name="connsiteX14" fmla="*/ 19050 w 1514520"/>
              <a:gd name="connsiteY14" fmla="*/ 1562100 h 1695472"/>
              <a:gd name="connsiteX15" fmla="*/ 0 w 1514520"/>
              <a:gd name="connsiteY15" fmla="*/ 1381125 h 1695472"/>
              <a:gd name="connsiteX16" fmla="*/ 104775 w 1514520"/>
              <a:gd name="connsiteY16" fmla="*/ 1143000 h 1695472"/>
              <a:gd name="connsiteX17" fmla="*/ 114300 w 1514520"/>
              <a:gd name="connsiteY17" fmla="*/ 923925 h 1695472"/>
              <a:gd name="connsiteX18" fmla="*/ 0 w 1514520"/>
              <a:gd name="connsiteY18" fmla="*/ 838200 h 1695472"/>
              <a:gd name="connsiteX19" fmla="*/ 76200 w 1514520"/>
              <a:gd name="connsiteY19" fmla="*/ 619125 h 1695472"/>
              <a:gd name="connsiteX20" fmla="*/ 161925 w 1514520"/>
              <a:gd name="connsiteY20" fmla="*/ 542925 h 1695472"/>
              <a:gd name="connsiteX21" fmla="*/ 200025 w 1514520"/>
              <a:gd name="connsiteY21" fmla="*/ 485775 h 1695472"/>
              <a:gd name="connsiteX22" fmla="*/ 266700 w 1514520"/>
              <a:gd name="connsiteY22" fmla="*/ 428625 h 1695472"/>
              <a:gd name="connsiteX23" fmla="*/ 295275 w 1514520"/>
              <a:gd name="connsiteY23" fmla="*/ 180975 h 1695472"/>
              <a:gd name="connsiteX24" fmla="*/ 342900 w 1514520"/>
              <a:gd name="connsiteY24" fmla="*/ 38100 h 1695472"/>
              <a:gd name="connsiteX25" fmla="*/ 504825 w 1514520"/>
              <a:gd name="connsiteY25" fmla="*/ 133350 h 1695472"/>
              <a:gd name="connsiteX26" fmla="*/ 714375 w 1514520"/>
              <a:gd name="connsiteY26" fmla="*/ 0 h 1695472"/>
              <a:gd name="connsiteX27" fmla="*/ 838200 w 1514520"/>
              <a:gd name="connsiteY27" fmla="*/ 123825 h 1695472"/>
              <a:gd name="connsiteX28" fmla="*/ 1104900 w 1514520"/>
              <a:gd name="connsiteY28" fmla="*/ 114300 h 169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14520" h="1695472">
                <a:moveTo>
                  <a:pt x="1104900" y="114300"/>
                </a:moveTo>
                <a:lnTo>
                  <a:pt x="1133475" y="619125"/>
                </a:lnTo>
                <a:lnTo>
                  <a:pt x="1181100" y="685800"/>
                </a:lnTo>
                <a:lnTo>
                  <a:pt x="1238250" y="923925"/>
                </a:lnTo>
                <a:lnTo>
                  <a:pt x="1143000" y="1457325"/>
                </a:lnTo>
                <a:lnTo>
                  <a:pt x="1419225" y="1571625"/>
                </a:lnTo>
                <a:cubicBezTo>
                  <a:pt x="1519677" y="1501309"/>
                  <a:pt x="1514475" y="1543706"/>
                  <a:pt x="1514475" y="1485900"/>
                </a:cubicBezTo>
                <a:lnTo>
                  <a:pt x="1285875" y="1685925"/>
                </a:lnTo>
                <a:lnTo>
                  <a:pt x="1200150" y="1685925"/>
                </a:lnTo>
                <a:lnTo>
                  <a:pt x="1114425" y="1685925"/>
                </a:lnTo>
                <a:cubicBezTo>
                  <a:pt x="1009697" y="1696398"/>
                  <a:pt x="1051083" y="1695450"/>
                  <a:pt x="990600" y="1695450"/>
                </a:cubicBezTo>
                <a:lnTo>
                  <a:pt x="762000" y="1695450"/>
                </a:lnTo>
                <a:lnTo>
                  <a:pt x="542925" y="1666875"/>
                </a:lnTo>
                <a:lnTo>
                  <a:pt x="228600" y="1447800"/>
                </a:lnTo>
                <a:lnTo>
                  <a:pt x="19050" y="1562100"/>
                </a:lnTo>
                <a:lnTo>
                  <a:pt x="0" y="1381125"/>
                </a:lnTo>
                <a:lnTo>
                  <a:pt x="104775" y="1143000"/>
                </a:lnTo>
                <a:lnTo>
                  <a:pt x="114300" y="923925"/>
                </a:lnTo>
                <a:lnTo>
                  <a:pt x="0" y="838200"/>
                </a:lnTo>
                <a:lnTo>
                  <a:pt x="76200" y="619125"/>
                </a:lnTo>
                <a:cubicBezTo>
                  <a:pt x="147895" y="547430"/>
                  <a:pt x="114762" y="566506"/>
                  <a:pt x="161925" y="542925"/>
                </a:cubicBezTo>
                <a:lnTo>
                  <a:pt x="200025" y="485775"/>
                </a:lnTo>
                <a:lnTo>
                  <a:pt x="266700" y="428625"/>
                </a:lnTo>
                <a:lnTo>
                  <a:pt x="295275" y="180975"/>
                </a:lnTo>
                <a:lnTo>
                  <a:pt x="342900" y="38100"/>
                </a:lnTo>
                <a:lnTo>
                  <a:pt x="504825" y="133350"/>
                </a:lnTo>
                <a:lnTo>
                  <a:pt x="714375" y="0"/>
                </a:lnTo>
                <a:lnTo>
                  <a:pt x="838200" y="123825"/>
                </a:lnTo>
                <a:lnTo>
                  <a:pt x="1104900" y="1143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4104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Диффузное и зеркальное отражения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416175"/>
            <a:ext cx="3898776" cy="30997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Зеркальное отражение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отражение от полностью гладкой поверхности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Диффузное отражение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отражение от шершавой, неровной поверхности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5" y="947026"/>
            <a:ext cx="1029291" cy="19442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isometricLeftDown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419622"/>
            <a:ext cx="674185" cy="11299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9907" y="1419622"/>
            <a:ext cx="641020" cy="11299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9907" y="3435846"/>
            <a:ext cx="641020" cy="1129919"/>
          </a:xfrm>
          <a:prstGeom prst="rect">
            <a:avLst/>
          </a:prstGeom>
        </p:spPr>
      </p:pic>
      <p:sp>
        <p:nvSpPr>
          <p:cNvPr id="17" name="Полилиния 16"/>
          <p:cNvSpPr/>
          <p:nvPr/>
        </p:nvSpPr>
        <p:spPr>
          <a:xfrm>
            <a:off x="2468055" y="3620329"/>
            <a:ext cx="533400" cy="609600"/>
          </a:xfrm>
          <a:custGeom>
            <a:avLst/>
            <a:gdLst>
              <a:gd name="connsiteX0" fmla="*/ 371475 w 533400"/>
              <a:gd name="connsiteY0" fmla="*/ 95250 h 609600"/>
              <a:gd name="connsiteX1" fmla="*/ 533400 w 533400"/>
              <a:gd name="connsiteY1" fmla="*/ 419100 h 609600"/>
              <a:gd name="connsiteX2" fmla="*/ 371475 w 533400"/>
              <a:gd name="connsiteY2" fmla="*/ 561975 h 609600"/>
              <a:gd name="connsiteX3" fmla="*/ 161925 w 533400"/>
              <a:gd name="connsiteY3" fmla="*/ 609600 h 609600"/>
              <a:gd name="connsiteX4" fmla="*/ 0 w 533400"/>
              <a:gd name="connsiteY4" fmla="*/ 352425 h 609600"/>
              <a:gd name="connsiteX5" fmla="*/ 133350 w 533400"/>
              <a:gd name="connsiteY5" fmla="*/ 285750 h 609600"/>
              <a:gd name="connsiteX6" fmla="*/ 171450 w 533400"/>
              <a:gd name="connsiteY6" fmla="*/ 104775 h 609600"/>
              <a:gd name="connsiteX7" fmla="*/ 180975 w 533400"/>
              <a:gd name="connsiteY7" fmla="*/ 0 h 609600"/>
              <a:gd name="connsiteX8" fmla="*/ 371475 w 533400"/>
              <a:gd name="connsiteY8" fmla="*/ 9525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" h="609600">
                <a:moveTo>
                  <a:pt x="371475" y="95250"/>
                </a:moveTo>
                <a:lnTo>
                  <a:pt x="533400" y="419100"/>
                </a:lnTo>
                <a:lnTo>
                  <a:pt x="371475" y="561975"/>
                </a:lnTo>
                <a:lnTo>
                  <a:pt x="161925" y="609600"/>
                </a:lnTo>
                <a:lnTo>
                  <a:pt x="0" y="352425"/>
                </a:lnTo>
                <a:lnTo>
                  <a:pt x="133350" y="285750"/>
                </a:lnTo>
                <a:lnTo>
                  <a:pt x="171450" y="104775"/>
                </a:lnTo>
                <a:lnTo>
                  <a:pt x="180975" y="0"/>
                </a:lnTo>
                <a:lnTo>
                  <a:pt x="371475" y="9525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scene3d>
            <a:camera prst="isometricLeftDown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2267744" y="3077801"/>
            <a:ext cx="440811" cy="966941"/>
          </a:xfrm>
          <a:custGeom>
            <a:avLst/>
            <a:gdLst>
              <a:gd name="connsiteX0" fmla="*/ 495300 w 590550"/>
              <a:gd name="connsiteY0" fmla="*/ 295275 h 1295400"/>
              <a:gd name="connsiteX1" fmla="*/ 590550 w 590550"/>
              <a:gd name="connsiteY1" fmla="*/ 752475 h 1295400"/>
              <a:gd name="connsiteX2" fmla="*/ 323850 w 590550"/>
              <a:gd name="connsiteY2" fmla="*/ 933450 h 1295400"/>
              <a:gd name="connsiteX3" fmla="*/ 161925 w 590550"/>
              <a:gd name="connsiteY3" fmla="*/ 638175 h 1295400"/>
              <a:gd name="connsiteX4" fmla="*/ 266700 w 590550"/>
              <a:gd name="connsiteY4" fmla="*/ 1114425 h 1295400"/>
              <a:gd name="connsiteX5" fmla="*/ 85725 w 590550"/>
              <a:gd name="connsiteY5" fmla="*/ 1295400 h 1295400"/>
              <a:gd name="connsiteX6" fmla="*/ 0 w 590550"/>
              <a:gd name="connsiteY6" fmla="*/ 1085850 h 1295400"/>
              <a:gd name="connsiteX7" fmla="*/ 0 w 590550"/>
              <a:gd name="connsiteY7" fmla="*/ 952500 h 1295400"/>
              <a:gd name="connsiteX8" fmla="*/ 0 w 590550"/>
              <a:gd name="connsiteY8" fmla="*/ 647700 h 1295400"/>
              <a:gd name="connsiteX9" fmla="*/ 47625 w 590550"/>
              <a:gd name="connsiteY9" fmla="*/ 581025 h 1295400"/>
              <a:gd name="connsiteX10" fmla="*/ 133350 w 590550"/>
              <a:gd name="connsiteY10" fmla="*/ 485775 h 1295400"/>
              <a:gd name="connsiteX11" fmla="*/ 276225 w 590550"/>
              <a:gd name="connsiteY11" fmla="*/ 495300 h 1295400"/>
              <a:gd name="connsiteX12" fmla="*/ 333375 w 590550"/>
              <a:gd name="connsiteY12" fmla="*/ 381000 h 1295400"/>
              <a:gd name="connsiteX13" fmla="*/ 333375 w 590550"/>
              <a:gd name="connsiteY13" fmla="*/ 361950 h 1295400"/>
              <a:gd name="connsiteX14" fmla="*/ 333375 w 590550"/>
              <a:gd name="connsiteY14" fmla="*/ 257175 h 1295400"/>
              <a:gd name="connsiteX15" fmla="*/ 314325 w 590550"/>
              <a:gd name="connsiteY15" fmla="*/ 0 h 1295400"/>
              <a:gd name="connsiteX16" fmla="*/ 495300 w 590550"/>
              <a:gd name="connsiteY16" fmla="*/ 295275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0550" h="1295400">
                <a:moveTo>
                  <a:pt x="495300" y="295275"/>
                </a:moveTo>
                <a:lnTo>
                  <a:pt x="590550" y="752475"/>
                </a:lnTo>
                <a:lnTo>
                  <a:pt x="323850" y="933450"/>
                </a:lnTo>
                <a:lnTo>
                  <a:pt x="161925" y="638175"/>
                </a:lnTo>
                <a:lnTo>
                  <a:pt x="266700" y="1114425"/>
                </a:lnTo>
                <a:lnTo>
                  <a:pt x="85725" y="1295400"/>
                </a:lnTo>
                <a:lnTo>
                  <a:pt x="0" y="1085850"/>
                </a:lnTo>
                <a:lnTo>
                  <a:pt x="0" y="952500"/>
                </a:lnTo>
                <a:lnTo>
                  <a:pt x="0" y="647700"/>
                </a:lnTo>
                <a:lnTo>
                  <a:pt x="47625" y="581025"/>
                </a:lnTo>
                <a:lnTo>
                  <a:pt x="133350" y="485775"/>
                </a:lnTo>
                <a:lnTo>
                  <a:pt x="276225" y="495300"/>
                </a:lnTo>
                <a:cubicBezTo>
                  <a:pt x="313326" y="435938"/>
                  <a:pt x="324217" y="435948"/>
                  <a:pt x="333375" y="381000"/>
                </a:cubicBezTo>
                <a:cubicBezTo>
                  <a:pt x="334419" y="374736"/>
                  <a:pt x="333375" y="368300"/>
                  <a:pt x="333375" y="361950"/>
                </a:cubicBezTo>
                <a:lnTo>
                  <a:pt x="333375" y="257175"/>
                </a:lnTo>
                <a:lnTo>
                  <a:pt x="314325" y="0"/>
                </a:lnTo>
                <a:lnTo>
                  <a:pt x="495300" y="2952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scene3d>
            <a:camera prst="isometricLeftDown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2756173" y="2931790"/>
            <a:ext cx="447675" cy="914400"/>
          </a:xfrm>
          <a:custGeom>
            <a:avLst/>
            <a:gdLst>
              <a:gd name="connsiteX0" fmla="*/ 133350 w 447675"/>
              <a:gd name="connsiteY0" fmla="*/ 0 h 914400"/>
              <a:gd name="connsiteX1" fmla="*/ 400050 w 447675"/>
              <a:gd name="connsiteY1" fmla="*/ 323850 h 914400"/>
              <a:gd name="connsiteX2" fmla="*/ 400050 w 447675"/>
              <a:gd name="connsiteY2" fmla="*/ 495300 h 914400"/>
              <a:gd name="connsiteX3" fmla="*/ 342900 w 447675"/>
              <a:gd name="connsiteY3" fmla="*/ 685800 h 914400"/>
              <a:gd name="connsiteX4" fmla="*/ 447675 w 447675"/>
              <a:gd name="connsiteY4" fmla="*/ 847725 h 914400"/>
              <a:gd name="connsiteX5" fmla="*/ 371475 w 447675"/>
              <a:gd name="connsiteY5" fmla="*/ 914400 h 914400"/>
              <a:gd name="connsiteX6" fmla="*/ 171450 w 447675"/>
              <a:gd name="connsiteY6" fmla="*/ 876300 h 914400"/>
              <a:gd name="connsiteX7" fmla="*/ 161925 w 447675"/>
              <a:gd name="connsiteY7" fmla="*/ 666750 h 914400"/>
              <a:gd name="connsiteX8" fmla="*/ 47625 w 447675"/>
              <a:gd name="connsiteY8" fmla="*/ 619125 h 914400"/>
              <a:gd name="connsiteX9" fmla="*/ 142875 w 447675"/>
              <a:gd name="connsiteY9" fmla="*/ 457200 h 914400"/>
              <a:gd name="connsiteX10" fmla="*/ 0 w 447675"/>
              <a:gd name="connsiteY10" fmla="*/ 314325 h 914400"/>
              <a:gd name="connsiteX11" fmla="*/ 171450 w 447675"/>
              <a:gd name="connsiteY11" fmla="*/ 219075 h 914400"/>
              <a:gd name="connsiteX12" fmla="*/ 133350 w 447675"/>
              <a:gd name="connsiteY1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7675" h="914400">
                <a:moveTo>
                  <a:pt x="133350" y="0"/>
                </a:moveTo>
                <a:lnTo>
                  <a:pt x="400050" y="323850"/>
                </a:lnTo>
                <a:lnTo>
                  <a:pt x="400050" y="495300"/>
                </a:lnTo>
                <a:lnTo>
                  <a:pt x="342900" y="685800"/>
                </a:lnTo>
                <a:lnTo>
                  <a:pt x="447675" y="847725"/>
                </a:lnTo>
                <a:lnTo>
                  <a:pt x="371475" y="914400"/>
                </a:lnTo>
                <a:lnTo>
                  <a:pt x="171450" y="876300"/>
                </a:lnTo>
                <a:lnTo>
                  <a:pt x="161925" y="666750"/>
                </a:lnTo>
                <a:lnTo>
                  <a:pt x="47625" y="619125"/>
                </a:lnTo>
                <a:lnTo>
                  <a:pt x="142875" y="457200"/>
                </a:lnTo>
                <a:lnTo>
                  <a:pt x="0" y="314325"/>
                </a:lnTo>
                <a:lnTo>
                  <a:pt x="171450" y="219075"/>
                </a:lnTo>
                <a:lnTo>
                  <a:pt x="1333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31" t="21779" b="27928"/>
          <a:stretch/>
        </p:blipFill>
        <p:spPr>
          <a:xfrm rot="20707765">
            <a:off x="2607691" y="3394265"/>
            <a:ext cx="458914" cy="5682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553" b="68006"/>
          <a:stretch/>
        </p:blipFill>
        <p:spPr>
          <a:xfrm rot="7441463">
            <a:off x="2186889" y="3245251"/>
            <a:ext cx="674185" cy="1631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ghtScreen/>
                    </a14:imgEffect>
                    <a14:imgEffect>
                      <a14:saturation sat="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31" t="63588" r="4483" b="-10074"/>
          <a:stretch/>
        </p:blipFill>
        <p:spPr>
          <a:xfrm rot="2627024">
            <a:off x="2797050" y="4015194"/>
            <a:ext cx="428689" cy="525255"/>
          </a:xfrm>
          <a:prstGeom prst="rect">
            <a:avLst/>
          </a:prstGeom>
        </p:spPr>
      </p:pic>
      <p:pic>
        <p:nvPicPr>
          <p:cNvPr id="16" name="Рисунок 4"/>
          <p:cNvPicPr preferRelativeResize="0"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3" grpId="0" build="p"/>
      <p:bldP spid="4" grpId="0" animBg="1"/>
      <p:bldP spid="17" grpId="0" animBg="1"/>
      <p:bldP spid="18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23" y="0"/>
            <a:ext cx="7749153" cy="5143500"/>
          </a:xfrm>
          <a:prstGeom prst="rect">
            <a:avLst/>
          </a:prstGeom>
        </p:spPr>
      </p:pic>
      <p:pic>
        <p:nvPicPr>
          <p:cNvPr id="3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23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</TotalTime>
  <Words>277</Words>
  <Application>Microsoft Office PowerPoint</Application>
  <PresentationFormat>Экран (16:9)</PresentationFormat>
  <Paragraphs>69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Отражение света. Закон отражения света</vt:lpstr>
      <vt:lpstr>Презентация PowerPoint</vt:lpstr>
      <vt:lpstr>Презентация PowerPoint</vt:lpstr>
      <vt:lpstr>Презентация PowerPoint</vt:lpstr>
      <vt:lpstr>Закон отражения света</vt:lpstr>
      <vt:lpstr>Презентация PowerPoint</vt:lpstr>
      <vt:lpstr>Презентация PowerPoint</vt:lpstr>
      <vt:lpstr>Диффузное и зеркальное отражения</vt:lpstr>
      <vt:lpstr>Презентация PowerPoint</vt:lpstr>
      <vt:lpstr>Перископ</vt:lpstr>
      <vt:lpstr>Построение отражённых лучей</vt:lpstr>
      <vt:lpstr>Сталкер</vt:lpstr>
      <vt:lpstr>Презентация PowerPoint</vt:lpstr>
      <vt:lpstr>Основные выводы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Отражение света. Закон отражения света</dc:title>
  <dc:creator>user</dc:creator>
  <cp:lastModifiedBy>user</cp:lastModifiedBy>
  <cp:revision>55</cp:revision>
  <dcterms:created xsi:type="dcterms:W3CDTF">2014-02-13T07:30:37Z</dcterms:created>
  <dcterms:modified xsi:type="dcterms:W3CDTF">2014-04-07T12:21:17Z</dcterms:modified>
</cp:coreProperties>
</file>